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9" r:id="rId1"/>
    <p:sldMasterId id="2147483872" r:id="rId2"/>
  </p:sldMasterIdLst>
  <p:notesMasterIdLst>
    <p:notesMasterId r:id="rId39"/>
  </p:notesMasterIdLst>
  <p:handoutMasterIdLst>
    <p:handoutMasterId r:id="rId40"/>
  </p:handoutMasterIdLst>
  <p:sldIdLst>
    <p:sldId id="410" r:id="rId3"/>
    <p:sldId id="613" r:id="rId4"/>
    <p:sldId id="495" r:id="rId5"/>
    <p:sldId id="607" r:id="rId6"/>
    <p:sldId id="550" r:id="rId7"/>
    <p:sldId id="587" r:id="rId8"/>
    <p:sldId id="589" r:id="rId9"/>
    <p:sldId id="590" r:id="rId10"/>
    <p:sldId id="565" r:id="rId11"/>
    <p:sldId id="545" r:id="rId12"/>
    <p:sldId id="547" r:id="rId13"/>
    <p:sldId id="608" r:id="rId14"/>
    <p:sldId id="591" r:id="rId15"/>
    <p:sldId id="553" r:id="rId16"/>
    <p:sldId id="592" r:id="rId17"/>
    <p:sldId id="593" r:id="rId18"/>
    <p:sldId id="594" r:id="rId19"/>
    <p:sldId id="596" r:id="rId20"/>
    <p:sldId id="551" r:id="rId21"/>
    <p:sldId id="610" r:id="rId22"/>
    <p:sldId id="552" r:id="rId23"/>
    <p:sldId id="544" r:id="rId24"/>
    <p:sldId id="597" r:id="rId25"/>
    <p:sldId id="554" r:id="rId26"/>
    <p:sldId id="555" r:id="rId27"/>
    <p:sldId id="611" r:id="rId28"/>
    <p:sldId id="557" r:id="rId29"/>
    <p:sldId id="560" r:id="rId30"/>
    <p:sldId id="599" r:id="rId31"/>
    <p:sldId id="561" r:id="rId32"/>
    <p:sldId id="612" r:id="rId33"/>
    <p:sldId id="600" r:id="rId34"/>
    <p:sldId id="564" r:id="rId35"/>
    <p:sldId id="584" r:id="rId36"/>
    <p:sldId id="605" r:id="rId37"/>
    <p:sldId id="606" r:id="rId38"/>
  </p:sldIdLst>
  <p:sldSz cx="9144000" cy="6858000" type="letter"/>
  <p:notesSz cx="7077075" cy="9363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000" b="1" kern="1200">
        <a:solidFill>
          <a:srgbClr val="472F46"/>
        </a:solidFill>
        <a:latin typeface="Times New Roman" pitchFamily="1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000" b="1" kern="1200">
        <a:solidFill>
          <a:srgbClr val="472F46"/>
        </a:solidFill>
        <a:latin typeface="Times New Roman" pitchFamily="1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000" b="1" kern="1200">
        <a:solidFill>
          <a:srgbClr val="472F46"/>
        </a:solidFill>
        <a:latin typeface="Times New Roman" pitchFamily="1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000" b="1" kern="1200">
        <a:solidFill>
          <a:srgbClr val="472F46"/>
        </a:solidFill>
        <a:latin typeface="Times New Roman" pitchFamily="1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000" b="1" kern="1200">
        <a:solidFill>
          <a:srgbClr val="472F46"/>
        </a:solidFill>
        <a:latin typeface="Times New Roman" pitchFamily="1" charset="0"/>
        <a:ea typeface="+mn-ea"/>
        <a:cs typeface="+mn-cs"/>
      </a:defRPr>
    </a:lvl5pPr>
    <a:lvl6pPr marL="2286000" algn="l" defTabSz="457200" rtl="0" eaLnBrk="1" latinLnBrk="0" hangingPunct="1">
      <a:defRPr sz="3000" b="1" kern="1200">
        <a:solidFill>
          <a:srgbClr val="472F46"/>
        </a:solidFill>
        <a:latin typeface="Times New Roman" pitchFamily="1" charset="0"/>
        <a:ea typeface="+mn-ea"/>
        <a:cs typeface="+mn-cs"/>
      </a:defRPr>
    </a:lvl6pPr>
    <a:lvl7pPr marL="2743200" algn="l" defTabSz="457200" rtl="0" eaLnBrk="1" latinLnBrk="0" hangingPunct="1">
      <a:defRPr sz="3000" b="1" kern="1200">
        <a:solidFill>
          <a:srgbClr val="472F46"/>
        </a:solidFill>
        <a:latin typeface="Times New Roman" pitchFamily="1" charset="0"/>
        <a:ea typeface="+mn-ea"/>
        <a:cs typeface="+mn-cs"/>
      </a:defRPr>
    </a:lvl7pPr>
    <a:lvl8pPr marL="3200400" algn="l" defTabSz="457200" rtl="0" eaLnBrk="1" latinLnBrk="0" hangingPunct="1">
      <a:defRPr sz="3000" b="1" kern="1200">
        <a:solidFill>
          <a:srgbClr val="472F46"/>
        </a:solidFill>
        <a:latin typeface="Times New Roman" pitchFamily="1" charset="0"/>
        <a:ea typeface="+mn-ea"/>
        <a:cs typeface="+mn-cs"/>
      </a:defRPr>
    </a:lvl8pPr>
    <a:lvl9pPr marL="3657600" algn="l" defTabSz="457200" rtl="0" eaLnBrk="1" latinLnBrk="0" hangingPunct="1">
      <a:defRPr sz="3000" b="1" kern="1200">
        <a:solidFill>
          <a:srgbClr val="472F46"/>
        </a:solidFill>
        <a:latin typeface="Times New Roman" pitchFamily="1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4D425A"/>
    <a:srgbClr val="156369"/>
    <a:srgbClr val="B9A581"/>
    <a:srgbClr val="C5900B"/>
    <a:srgbClr val="C0C8D2"/>
    <a:srgbClr val="472F46"/>
    <a:srgbClr val="613F60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92" autoAdjust="0"/>
    <p:restoredTop sz="84760" autoAdjust="0"/>
  </p:normalViewPr>
  <p:slideViewPr>
    <p:cSldViewPr snapToGrid="0">
      <p:cViewPr>
        <p:scale>
          <a:sx n="66" d="100"/>
          <a:sy n="66" d="100"/>
        </p:scale>
        <p:origin x="-282" y="-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742"/>
    </p:cViewPr>
  </p:sorterViewPr>
  <p:notesViewPr>
    <p:cSldViewPr snapToGrid="0">
      <p:cViewPr>
        <p:scale>
          <a:sx n="90" d="100"/>
          <a:sy n="90" d="100"/>
        </p:scale>
        <p:origin x="-1326" y="594"/>
      </p:cViewPr>
      <p:guideLst>
        <p:guide orient="horz" pos="2949"/>
        <p:guide pos="2230"/>
      </p:guideLst>
    </p:cSldViewPr>
  </p:notesViewPr>
  <p:gridSpacing cx="38405" cy="384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7050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68" tIns="46436" rIns="92868" bIns="46436" numCol="1" anchor="t" anchorCtr="0" compatLnSpc="1">
            <a:prstTxWarp prst="textNoShape">
              <a:avLst/>
            </a:prstTxWarp>
          </a:bodyPr>
          <a:lstStyle>
            <a:lvl1pPr defTabSz="927483">
              <a:defRPr sz="1200" b="0">
                <a:solidFill>
                  <a:schemeClr val="tx1"/>
                </a:solidFill>
                <a:latin typeface="Century Schoolbook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10025" y="0"/>
            <a:ext cx="3067050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68" tIns="46436" rIns="92868" bIns="46436" numCol="1" anchor="t" anchorCtr="0" compatLnSpc="1">
            <a:prstTxWarp prst="textNoShape">
              <a:avLst/>
            </a:prstTxWarp>
          </a:bodyPr>
          <a:lstStyle>
            <a:lvl1pPr algn="r" defTabSz="927483">
              <a:defRPr sz="1200" b="0">
                <a:solidFill>
                  <a:schemeClr val="tx1"/>
                </a:solidFill>
                <a:latin typeface="Century Schoolbook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533775" y="8742363"/>
            <a:ext cx="3067050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68" tIns="46436" rIns="92868" bIns="46436" numCol="1" anchor="b" anchorCtr="0" compatLnSpc="1">
            <a:prstTxWarp prst="textNoShape">
              <a:avLst/>
            </a:prstTxWarp>
          </a:bodyPr>
          <a:lstStyle>
            <a:lvl1pPr algn="r" defTabSz="927100">
              <a:defRPr sz="1000" b="0">
                <a:solidFill>
                  <a:schemeClr val="tx1"/>
                </a:solidFill>
              </a:defRPr>
            </a:lvl1pPr>
          </a:lstStyle>
          <a:p>
            <a:fld id="{CBC8EB08-4C2E-3D40-A113-4DC404C026B0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45061" name="Rectangle 6"/>
          <p:cNvSpPr>
            <a:spLocks noChangeArrowheads="1"/>
          </p:cNvSpPr>
          <p:nvPr/>
        </p:nvSpPr>
        <p:spPr bwMode="auto">
          <a:xfrm>
            <a:off x="501650" y="8689975"/>
            <a:ext cx="3067050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868" tIns="46436" rIns="92868" bIns="46436" anchor="b">
            <a:prstTxWarp prst="textNoShape">
              <a:avLst/>
            </a:prstTxWarp>
          </a:bodyPr>
          <a:lstStyle/>
          <a:p>
            <a:pPr defTabSz="927100"/>
            <a:r>
              <a:rPr lang="en-US" sz="1000" b="0" dirty="0">
                <a:solidFill>
                  <a:schemeClr val="tx1"/>
                </a:solidFill>
              </a:rPr>
              <a:t>www.nextstepgrowth.com</a:t>
            </a:r>
          </a:p>
        </p:txBody>
      </p:sp>
      <p:sp>
        <p:nvSpPr>
          <p:cNvPr id="20489" name="Text Box 9"/>
          <p:cNvSpPr txBox="1">
            <a:spLocks noChangeArrowheads="1"/>
          </p:cNvSpPr>
          <p:nvPr/>
        </p:nvSpPr>
        <p:spPr bwMode="auto">
          <a:xfrm>
            <a:off x="1216025" y="4346575"/>
            <a:ext cx="474980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984" tIns="45493" rIns="90984" bIns="45493"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368425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>
              <a:spcBef>
                <a:spcPct val="25000"/>
              </a:spcBef>
              <a:defRPr/>
            </a:pPr>
            <a:r>
              <a:rPr lang="en-US" sz="1400" dirty="0">
                <a:solidFill>
                  <a:srgbClr val="472F46"/>
                </a:solidFill>
                <a:latin typeface="Times New Roman" pitchFamily="18" charset="0"/>
              </a:rPr>
              <a:t>__________________________________________________</a:t>
            </a:r>
          </a:p>
          <a:p>
            <a:pPr>
              <a:spcBef>
                <a:spcPct val="25000"/>
              </a:spcBef>
              <a:defRPr/>
            </a:pPr>
            <a:r>
              <a:rPr lang="en-US" sz="1400" dirty="0">
                <a:solidFill>
                  <a:srgbClr val="472F46"/>
                </a:solidFill>
                <a:latin typeface="Times New Roman" pitchFamily="18" charset="0"/>
              </a:rPr>
              <a:t>__________________________________________________</a:t>
            </a:r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1212850" y="8420100"/>
            <a:ext cx="4749800" cy="573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984" tIns="45493" rIns="90984" bIns="45493"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368425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>
              <a:spcBef>
                <a:spcPct val="25000"/>
              </a:spcBef>
              <a:defRPr/>
            </a:pPr>
            <a:r>
              <a:rPr lang="en-US" sz="1400" dirty="0">
                <a:solidFill>
                  <a:srgbClr val="472F46"/>
                </a:solidFill>
                <a:latin typeface="Times New Roman" pitchFamily="18" charset="0"/>
              </a:rPr>
              <a:t>__________________________________________________</a:t>
            </a:r>
          </a:p>
          <a:p>
            <a:pPr>
              <a:spcBef>
                <a:spcPct val="25000"/>
              </a:spcBef>
              <a:defRPr/>
            </a:pPr>
            <a:r>
              <a:rPr lang="en-US" sz="1400" dirty="0">
                <a:solidFill>
                  <a:srgbClr val="472F46"/>
                </a:solidFill>
                <a:latin typeface="Times New Roman" pitchFamily="18" charset="0"/>
              </a:rPr>
              <a:t>__________________________________________________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19335123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7050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68" tIns="46436" rIns="92868" bIns="46436" numCol="1" anchor="t" anchorCtr="0" compatLnSpc="1">
            <a:prstTxWarp prst="textNoShape">
              <a:avLst/>
            </a:prstTxWarp>
          </a:bodyPr>
          <a:lstStyle>
            <a:lvl1pPr defTabSz="927483">
              <a:defRPr sz="1200" b="0">
                <a:solidFill>
                  <a:schemeClr val="tx1"/>
                </a:solidFill>
                <a:latin typeface="Century Schoolbook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10025" y="0"/>
            <a:ext cx="3067050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68" tIns="46436" rIns="92868" bIns="46436" numCol="1" anchor="t" anchorCtr="0" compatLnSpc="1">
            <a:prstTxWarp prst="textNoShape">
              <a:avLst/>
            </a:prstTxWarp>
          </a:bodyPr>
          <a:lstStyle>
            <a:lvl1pPr algn="r" defTabSz="927483">
              <a:defRPr sz="1200" b="0">
                <a:solidFill>
                  <a:schemeClr val="tx1"/>
                </a:solidFill>
                <a:latin typeface="Century Schoolbook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3325" y="703263"/>
            <a:ext cx="4681538" cy="35115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01650" y="8689975"/>
            <a:ext cx="3067050" cy="46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68" tIns="46436" rIns="92868" bIns="46436" numCol="1" anchor="b" anchorCtr="0" compatLnSpc="1">
            <a:prstTxWarp prst="textNoShape">
              <a:avLst/>
            </a:prstTxWarp>
          </a:bodyPr>
          <a:lstStyle>
            <a:lvl1pPr defTabSz="927483">
              <a:defRPr sz="10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dirty="0"/>
              <a:t>www.nextstepgrowth.com</a:t>
            </a:r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438525" y="8728075"/>
            <a:ext cx="3065463" cy="46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68" tIns="46436" rIns="92868" bIns="46436" numCol="1" anchor="b" anchorCtr="0" compatLnSpc="1">
            <a:prstTxWarp prst="textNoShape">
              <a:avLst/>
            </a:prstTxWarp>
          </a:bodyPr>
          <a:lstStyle>
            <a:lvl1pPr algn="r" defTabSz="927100">
              <a:defRPr sz="1000" b="0">
                <a:solidFill>
                  <a:schemeClr val="tx1"/>
                </a:solidFill>
              </a:defRPr>
            </a:lvl1pPr>
          </a:lstStyle>
          <a:p>
            <a:fld id="{7A0F38D3-F1ED-7F41-8477-A16D97E7D18D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1112838" y="4330700"/>
            <a:ext cx="4867275" cy="4713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5595" tIns="47798" rIns="95595" bIns="47798">
            <a:prstTxWarp prst="textNoShape">
              <a:avLst/>
            </a:prstTxWarp>
            <a:spAutoFit/>
          </a:bodyPr>
          <a:lstStyle/>
          <a:p>
            <a:pPr algn="ctr" defTabSz="958850">
              <a:spcBef>
                <a:spcPct val="50000"/>
              </a:spcBef>
            </a:pPr>
            <a:r>
              <a:rPr lang="en-US" sz="2000" dirty="0">
                <a:solidFill>
                  <a:schemeClr val="tx1"/>
                </a:solidFill>
              </a:rPr>
              <a:t>Notes</a:t>
            </a:r>
          </a:p>
          <a:p>
            <a:pPr algn="ctr" defTabSz="958850">
              <a:spcBef>
                <a:spcPct val="50000"/>
              </a:spcBef>
            </a:pPr>
            <a:r>
              <a:rPr lang="en-US" sz="2000" dirty="0">
                <a:solidFill>
                  <a:schemeClr val="tx1"/>
                </a:solidFill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  <a:p>
            <a:pPr algn="ctr" defTabSz="958850">
              <a:spcBef>
                <a:spcPct val="50000"/>
              </a:spcBef>
            </a:pP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217161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entury Schoolbook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entury Schoolbook" pitchFamily="18" charset="0"/>
        <a:ea typeface="ＭＳ Ｐゴシック" pitchFamily="1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entury Schoolbook" pitchFamily="18" charset="0"/>
        <a:ea typeface="ＭＳ Ｐゴシック" pitchFamily="1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entury Schoolbook" pitchFamily="18" charset="0"/>
        <a:ea typeface="ＭＳ Ｐゴシック" pitchFamily="1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entury Schoolbook" pitchFamily="18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27100"/>
            <a:r>
              <a:rPr lang="en-US" dirty="0">
                <a:latin typeface="Times New Roman" pitchFamily="1" charset="0"/>
              </a:rPr>
              <a:t>www.nextstepgrowth.com</a:t>
            </a:r>
          </a:p>
        </p:txBody>
      </p:sp>
      <p:sp>
        <p:nvSpPr>
          <p:cNvPr id="2560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198DBEF-347B-654C-B110-8F1B97588650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256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5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6438" y="4448175"/>
            <a:ext cx="5664200" cy="42132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0997" tIns="45499" rIns="90997" bIns="45499">
            <a:prstTxWarp prst="textNoShape">
              <a:avLst/>
            </a:prstTxWarp>
          </a:bodyPr>
          <a:lstStyle/>
          <a:p>
            <a:endParaRPr lang="en-US" dirty="0">
              <a:latin typeface="Century Schoolbook" pitchFamily="1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www.nextstepgrowth.com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DB6884-EB3D-459D-BAD3-DFE239B31EFC}" type="slidenum">
              <a:rPr lang="en-US"/>
              <a:pPr/>
              <a:t>10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0150" y="704850"/>
            <a:ext cx="4681538" cy="3509963"/>
          </a:xfrm>
          <a:ln/>
        </p:spPr>
      </p:sp>
      <p:sp>
        <p:nvSpPr>
          <p:cNvPr id="551939" name="Text Box 3"/>
          <p:cNvSpPr txBox="1">
            <a:spLocks noChangeArrowheads="1"/>
          </p:cNvSpPr>
          <p:nvPr/>
        </p:nvSpPr>
        <p:spPr bwMode="auto">
          <a:xfrm>
            <a:off x="1125611" y="4366283"/>
            <a:ext cx="4867074" cy="5358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4323" tIns="47161" rIns="94323" bIns="47161">
            <a:spAutoFit/>
          </a:bodyPr>
          <a:lstStyle>
            <a:lvl1pPr defTabSz="947738"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473075" defTabSz="947738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947738" defTabSz="947738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420813" defTabSz="947738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1895475" defTabSz="947738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352675" defTabSz="947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2809875" defTabSz="947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267075" defTabSz="947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3724275" defTabSz="947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900" b="0">
                <a:latin typeface="Times New Roman" pitchFamily="18" charset="0"/>
              </a:rPr>
              <a:t>Notes</a:t>
            </a:r>
          </a:p>
          <a:p>
            <a:pPr algn="ctr">
              <a:spcBef>
                <a:spcPct val="50000"/>
              </a:spcBef>
            </a:pPr>
            <a:r>
              <a:rPr lang="en-US" sz="1900" b="0">
                <a:latin typeface="Times New Roman" pitchFamily="18" charset="0"/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  <a:p>
            <a:pPr algn="ctr">
              <a:spcBef>
                <a:spcPct val="50000"/>
              </a:spcBef>
            </a:pPr>
            <a:endParaRPr lang="en-US" sz="1900" b="0">
              <a:latin typeface="Times New Roman" pitchFamily="18" charset="0"/>
            </a:endParaRPr>
          </a:p>
        </p:txBody>
      </p:sp>
      <p:sp>
        <p:nvSpPr>
          <p:cNvPr id="55194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7074" y="4448249"/>
            <a:ext cx="5662928" cy="421338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010" tIns="45505" rIns="91010" bIns="45505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www.nextstepgrowth.com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782424-3944-4A2B-A19E-F52626C5B3B9}" type="slidenum">
              <a:rPr lang="en-US"/>
              <a:pPr/>
              <a:t>11</a:t>
            </a:fld>
            <a:endParaRPr lang="en-US"/>
          </a:p>
        </p:txBody>
      </p:sp>
      <p:sp>
        <p:nvSpPr>
          <p:cNvPr id="633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38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7074" y="4448249"/>
            <a:ext cx="5662928" cy="421338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010" tIns="45505" rIns="91010" bIns="45505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www.nextstepgrowth.com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782424-3944-4A2B-A19E-F52626C5B3B9}" type="slidenum">
              <a:rPr lang="en-US"/>
              <a:pPr/>
              <a:t>12</a:t>
            </a:fld>
            <a:endParaRPr lang="en-US"/>
          </a:p>
        </p:txBody>
      </p:sp>
      <p:sp>
        <p:nvSpPr>
          <p:cNvPr id="633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38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7074" y="4448249"/>
            <a:ext cx="5662928" cy="421338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010" tIns="45505" rIns="91010" bIns="45505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474DD1-C187-425F-B05E-A3AD7DCD6845}" type="slidenum">
              <a:rPr lang="en-US"/>
              <a:pPr/>
              <a:t>13</a:t>
            </a:fld>
            <a:endParaRPr lang="en-US" dirty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8015" y="4447771"/>
            <a:ext cx="5661046" cy="4212454"/>
          </a:xfrm>
          <a:prstGeom prst="rect">
            <a:avLst/>
          </a:prstGeom>
          <a:noFill/>
          <a:ln/>
        </p:spPr>
        <p:txBody>
          <a:bodyPr lIns="88861" tIns="44431" rIns="88861" bIns="44431"/>
          <a:lstStyle/>
          <a:p>
            <a:pPr eaLnBrk="1" hangingPunct="1"/>
            <a:endParaRPr 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8688" eaLnBrk="0" hangingPunct="0">
              <a:defRPr sz="3000" b="1">
                <a:solidFill>
                  <a:srgbClr val="472F46"/>
                </a:solidFill>
                <a:latin typeface="Times New Roman" pitchFamily="18" charset="0"/>
              </a:defRPr>
            </a:lvl1pPr>
            <a:lvl2pPr marL="742950" indent="-285750" defTabSz="928688" eaLnBrk="0" hangingPunct="0">
              <a:defRPr sz="3000" b="1">
                <a:solidFill>
                  <a:srgbClr val="472F46"/>
                </a:solidFill>
                <a:latin typeface="Times New Roman" pitchFamily="18" charset="0"/>
              </a:defRPr>
            </a:lvl2pPr>
            <a:lvl3pPr marL="1143000" indent="-228600" defTabSz="928688" eaLnBrk="0" hangingPunct="0">
              <a:defRPr sz="3000" b="1">
                <a:solidFill>
                  <a:srgbClr val="472F46"/>
                </a:solidFill>
                <a:latin typeface="Times New Roman" pitchFamily="18" charset="0"/>
              </a:defRPr>
            </a:lvl3pPr>
            <a:lvl4pPr marL="1600200" indent="-228600" defTabSz="928688" eaLnBrk="0" hangingPunct="0">
              <a:defRPr sz="3000" b="1">
                <a:solidFill>
                  <a:srgbClr val="472F46"/>
                </a:solidFill>
                <a:latin typeface="Times New Roman" pitchFamily="18" charset="0"/>
              </a:defRPr>
            </a:lvl4pPr>
            <a:lvl5pPr marL="2057400" indent="-228600" defTabSz="928688" eaLnBrk="0" hangingPunct="0">
              <a:defRPr sz="3000" b="1">
                <a:solidFill>
                  <a:srgbClr val="472F46"/>
                </a:solidFill>
                <a:latin typeface="Times New Roman" pitchFamily="18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472F46"/>
                </a:solidFill>
                <a:latin typeface="Times New Roman" pitchFamily="18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472F46"/>
                </a:solidFill>
                <a:latin typeface="Times New Roman" pitchFamily="18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472F46"/>
                </a:solidFill>
                <a:latin typeface="Times New Roman" pitchFamily="18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472F46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EC7E916-2593-4FC6-99E8-DC9809D7ACFC}" type="slidenum">
              <a:rPr lang="en-US" sz="1000" b="0" smtClean="0">
                <a:solidFill>
                  <a:schemeClr val="tx1"/>
                </a:solidFill>
              </a:rPr>
              <a:pPr eaLnBrk="1" hangingPunct="1"/>
              <a:t>14</a:t>
            </a:fld>
            <a:endParaRPr lang="en-US" sz="1000" b="0" smtClean="0">
              <a:solidFill>
                <a:schemeClr val="tx1"/>
              </a:solidFill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8563" y="703263"/>
            <a:ext cx="4679950" cy="3509962"/>
          </a:xfr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6438" y="4448175"/>
            <a:ext cx="5664200" cy="42116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892" tIns="46947" rIns="93892" bIns="46947"/>
          <a:lstStyle/>
          <a:p>
            <a:pPr eaLnBrk="1" hangingPunct="1"/>
            <a:endParaRPr lang="en-US" sz="100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8015" y="4447771"/>
            <a:ext cx="5661046" cy="4212454"/>
          </a:xfrm>
          <a:prstGeom prst="rect">
            <a:avLst/>
          </a:prstGeom>
        </p:spPr>
        <p:txBody>
          <a:bodyPr lIns="88861" tIns="44431" rIns="88861" bIns="44431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887E4B-2A58-4D3A-BC3F-95BDFE5A8221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42229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8015" y="4447771"/>
            <a:ext cx="5661046" cy="4212454"/>
          </a:xfrm>
          <a:prstGeom prst="rect">
            <a:avLst/>
          </a:prstGeom>
        </p:spPr>
        <p:txBody>
          <a:bodyPr lIns="88861" tIns="44431" rIns="88861" bIns="44431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887E4B-2A58-4D3A-BC3F-95BDFE5A8221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52296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8015" y="4447771"/>
            <a:ext cx="5661046" cy="4212454"/>
          </a:xfrm>
          <a:prstGeom prst="rect">
            <a:avLst/>
          </a:prstGeom>
        </p:spPr>
        <p:txBody>
          <a:bodyPr lIns="88861" tIns="44431" rIns="88861" bIns="44431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887E4B-2A58-4D3A-BC3F-95BDFE5A8221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0711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8015" y="4447771"/>
            <a:ext cx="5661046" cy="4212454"/>
          </a:xfrm>
          <a:prstGeom prst="rect">
            <a:avLst/>
          </a:prstGeom>
        </p:spPr>
        <p:txBody>
          <a:bodyPr lIns="88861" tIns="44431" rIns="88861" bIns="44431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887E4B-2A58-4D3A-BC3F-95BDFE5A8221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6113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27100"/>
            <a:r>
              <a:rPr lang="en-US" dirty="0">
                <a:latin typeface="Times New Roman" pitchFamily="1" charset="0"/>
              </a:rPr>
              <a:t>www.nextstepgrowth.com</a:t>
            </a:r>
          </a:p>
        </p:txBody>
      </p:sp>
      <p:sp>
        <p:nvSpPr>
          <p:cNvPr id="2560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198DBEF-347B-654C-B110-8F1B97588650}" type="slidenum">
              <a:rPr lang="en-US"/>
              <a:pPr/>
              <a:t>19</a:t>
            </a:fld>
            <a:endParaRPr lang="en-US" dirty="0"/>
          </a:p>
        </p:txBody>
      </p:sp>
      <p:sp>
        <p:nvSpPr>
          <p:cNvPr id="256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5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6438" y="4448175"/>
            <a:ext cx="5664200" cy="42132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0997" tIns="45499" rIns="90997" bIns="45499">
            <a:prstTxWarp prst="textNoShape">
              <a:avLst/>
            </a:prstTxWarp>
          </a:bodyPr>
          <a:lstStyle/>
          <a:p>
            <a:endParaRPr lang="en-US" dirty="0">
              <a:latin typeface="Century Schoolbook" pitchFamily="1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8025" y="4448175"/>
            <a:ext cx="5661025" cy="42132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www.nextstepgrowth.com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0F38D3-F1ED-7F41-8477-A16D97E7D18D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2510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27100"/>
            <a:r>
              <a:rPr lang="en-US" dirty="0">
                <a:latin typeface="Times New Roman" pitchFamily="1" charset="0"/>
              </a:rPr>
              <a:t>www.nextstepgrowth.com</a:t>
            </a:r>
          </a:p>
        </p:txBody>
      </p:sp>
      <p:sp>
        <p:nvSpPr>
          <p:cNvPr id="2560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198DBEF-347B-654C-B110-8F1B97588650}" type="slidenum">
              <a:rPr lang="en-US"/>
              <a:pPr/>
              <a:t>20</a:t>
            </a:fld>
            <a:endParaRPr lang="en-US" dirty="0"/>
          </a:p>
        </p:txBody>
      </p:sp>
      <p:sp>
        <p:nvSpPr>
          <p:cNvPr id="256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5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6438" y="4448175"/>
            <a:ext cx="5664200" cy="42132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0997" tIns="45499" rIns="90997" bIns="45499">
            <a:prstTxWarp prst="textNoShape">
              <a:avLst/>
            </a:prstTxWarp>
          </a:bodyPr>
          <a:lstStyle/>
          <a:p>
            <a:endParaRPr lang="en-US" dirty="0">
              <a:latin typeface="Century Schoolbook" pitchFamily="1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www.nextstepgrowth.com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FC8E98-9369-49C1-B3DE-376FA534CE47}" type="slidenum">
              <a:rPr lang="en-US"/>
              <a:pPr/>
              <a:t>21</a:t>
            </a:fld>
            <a:endParaRPr lang="en-US"/>
          </a:p>
        </p:txBody>
      </p:sp>
      <p:sp>
        <p:nvSpPr>
          <p:cNvPr id="638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6975" y="703263"/>
            <a:ext cx="4683125" cy="3511550"/>
          </a:xfrm>
          <a:ln/>
        </p:spPr>
      </p:sp>
      <p:sp>
        <p:nvSpPr>
          <p:cNvPr id="6389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1708" y="4448249"/>
            <a:ext cx="5193660" cy="421180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010" tIns="45505" rIns="91010" bIns="45505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8025" y="4448175"/>
            <a:ext cx="5661025" cy="42132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www.nextstepgrowth.com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0F38D3-F1ED-7F41-8477-A16D97E7D18D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0299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8015" y="4447771"/>
            <a:ext cx="5661046" cy="4212454"/>
          </a:xfrm>
          <a:prstGeom prst="rect">
            <a:avLst/>
          </a:prstGeom>
        </p:spPr>
        <p:txBody>
          <a:bodyPr lIns="88861" tIns="44431" rIns="88861" bIns="44431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887E4B-2A58-4D3A-BC3F-95BDFE5A8221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24641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27100"/>
            <a:r>
              <a:rPr lang="en-US" dirty="0">
                <a:latin typeface="Times New Roman" pitchFamily="1" charset="0"/>
              </a:rPr>
              <a:t>www.nextstepgrowth.com</a:t>
            </a:r>
          </a:p>
        </p:txBody>
      </p:sp>
      <p:sp>
        <p:nvSpPr>
          <p:cNvPr id="2560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198DBEF-347B-654C-B110-8F1B97588650}" type="slidenum">
              <a:rPr lang="en-US"/>
              <a:pPr/>
              <a:t>24</a:t>
            </a:fld>
            <a:endParaRPr lang="en-US" dirty="0"/>
          </a:p>
        </p:txBody>
      </p:sp>
      <p:sp>
        <p:nvSpPr>
          <p:cNvPr id="256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5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6438" y="4448175"/>
            <a:ext cx="5664200" cy="42132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0997" tIns="45499" rIns="90997" bIns="45499">
            <a:prstTxWarp prst="textNoShape">
              <a:avLst/>
            </a:prstTxWarp>
          </a:bodyPr>
          <a:lstStyle/>
          <a:p>
            <a:endParaRPr lang="en-US" dirty="0">
              <a:latin typeface="Century Schoolbook" pitchFamily="1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1738" y="704850"/>
            <a:ext cx="4678362" cy="3508375"/>
          </a:xfrm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4602" y="4296207"/>
            <a:ext cx="5571559" cy="437774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881" tIns="46940" rIns="93881" bIns="46940"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27100"/>
            <a:r>
              <a:rPr lang="en-US" dirty="0">
                <a:latin typeface="Times New Roman" pitchFamily="1" charset="0"/>
              </a:rPr>
              <a:t>www.nextstepgrowth.com</a:t>
            </a:r>
          </a:p>
        </p:txBody>
      </p:sp>
      <p:sp>
        <p:nvSpPr>
          <p:cNvPr id="2560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198DBEF-347B-654C-B110-8F1B97588650}" type="slidenum">
              <a:rPr lang="en-US"/>
              <a:pPr/>
              <a:t>26</a:t>
            </a:fld>
            <a:endParaRPr lang="en-US" dirty="0"/>
          </a:p>
        </p:txBody>
      </p:sp>
      <p:sp>
        <p:nvSpPr>
          <p:cNvPr id="256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5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6438" y="4448175"/>
            <a:ext cx="5664200" cy="42132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0997" tIns="45499" rIns="90997" bIns="45499">
            <a:prstTxWarp prst="textNoShape">
              <a:avLst/>
            </a:prstTxWarp>
          </a:bodyPr>
          <a:lstStyle/>
          <a:p>
            <a:endParaRPr lang="en-US" dirty="0">
              <a:latin typeface="Century Schoolbook" pitchFamily="1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6"/>
          <p:cNvSpPr txBox="1">
            <a:spLocks noGrp="1" noChangeArrowheads="1"/>
          </p:cNvSpPr>
          <p:nvPr/>
        </p:nvSpPr>
        <p:spPr bwMode="auto">
          <a:xfrm>
            <a:off x="502932" y="8689945"/>
            <a:ext cx="3063456" cy="468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837" tIns="46421" rIns="92837" bIns="46421" anchor="b"/>
          <a:lstStyle>
            <a:lvl1pPr defTabSz="911225" eaLnBrk="0" hangingPunct="0">
              <a:defRPr sz="3000" b="1">
                <a:solidFill>
                  <a:srgbClr val="472F46"/>
                </a:solidFill>
                <a:latin typeface="Times New Roman" pitchFamily="18" charset="0"/>
              </a:defRPr>
            </a:lvl1pPr>
            <a:lvl2pPr marL="727075" indent="-279400" defTabSz="911225" eaLnBrk="0" hangingPunct="0">
              <a:defRPr sz="3000" b="1">
                <a:solidFill>
                  <a:srgbClr val="472F46"/>
                </a:solidFill>
                <a:latin typeface="Times New Roman" pitchFamily="18" charset="0"/>
              </a:defRPr>
            </a:lvl2pPr>
            <a:lvl3pPr marL="1117600" indent="-223838" defTabSz="911225" eaLnBrk="0" hangingPunct="0">
              <a:defRPr sz="3000" b="1">
                <a:solidFill>
                  <a:srgbClr val="472F46"/>
                </a:solidFill>
                <a:latin typeface="Times New Roman" pitchFamily="18" charset="0"/>
              </a:defRPr>
            </a:lvl3pPr>
            <a:lvl4pPr marL="1565275" indent="-225425" defTabSz="911225" eaLnBrk="0" hangingPunct="0">
              <a:defRPr sz="3000" b="1">
                <a:solidFill>
                  <a:srgbClr val="472F46"/>
                </a:solidFill>
                <a:latin typeface="Times New Roman" pitchFamily="18" charset="0"/>
              </a:defRPr>
            </a:lvl4pPr>
            <a:lvl5pPr marL="2011363" indent="-222250" defTabSz="911225" eaLnBrk="0" hangingPunct="0">
              <a:defRPr sz="3000" b="1">
                <a:solidFill>
                  <a:srgbClr val="472F46"/>
                </a:solidFill>
                <a:latin typeface="Times New Roman" pitchFamily="18" charset="0"/>
              </a:defRPr>
            </a:lvl5pPr>
            <a:lvl6pPr marL="2468563" indent="-222250" defTabSz="911225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472F46"/>
                </a:solidFill>
                <a:latin typeface="Times New Roman" pitchFamily="18" charset="0"/>
              </a:defRPr>
            </a:lvl6pPr>
            <a:lvl7pPr marL="2925763" indent="-222250" defTabSz="911225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472F46"/>
                </a:solidFill>
                <a:latin typeface="Times New Roman" pitchFamily="18" charset="0"/>
              </a:defRPr>
            </a:lvl7pPr>
            <a:lvl8pPr marL="3382963" indent="-222250" defTabSz="911225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472F46"/>
                </a:solidFill>
                <a:latin typeface="Times New Roman" pitchFamily="18" charset="0"/>
              </a:defRPr>
            </a:lvl8pPr>
            <a:lvl9pPr marL="3840163" indent="-222250" defTabSz="911225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472F46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000" b="0">
                <a:solidFill>
                  <a:schemeClr val="tx1"/>
                </a:solidFill>
              </a:rPr>
              <a:t>www.nextstepgrowth.com</a:t>
            </a:r>
          </a:p>
        </p:txBody>
      </p:sp>
      <p:sp>
        <p:nvSpPr>
          <p:cNvPr id="103427" name="Rectangle 7"/>
          <p:cNvSpPr txBox="1">
            <a:spLocks noGrp="1" noChangeArrowheads="1"/>
          </p:cNvSpPr>
          <p:nvPr/>
        </p:nvSpPr>
        <p:spPr bwMode="auto">
          <a:xfrm>
            <a:off x="3438608" y="8728318"/>
            <a:ext cx="3068370" cy="4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837" tIns="46421" rIns="92837" bIns="46421" anchor="b"/>
          <a:lstStyle>
            <a:lvl1pPr defTabSz="911225" eaLnBrk="0" hangingPunct="0">
              <a:defRPr sz="3000" b="1">
                <a:solidFill>
                  <a:srgbClr val="472F46"/>
                </a:solidFill>
                <a:latin typeface="Times New Roman" pitchFamily="18" charset="0"/>
              </a:defRPr>
            </a:lvl1pPr>
            <a:lvl2pPr marL="727075" indent="-279400" defTabSz="911225" eaLnBrk="0" hangingPunct="0">
              <a:defRPr sz="3000" b="1">
                <a:solidFill>
                  <a:srgbClr val="472F46"/>
                </a:solidFill>
                <a:latin typeface="Times New Roman" pitchFamily="18" charset="0"/>
              </a:defRPr>
            </a:lvl2pPr>
            <a:lvl3pPr marL="1117600" indent="-223838" defTabSz="911225" eaLnBrk="0" hangingPunct="0">
              <a:defRPr sz="3000" b="1">
                <a:solidFill>
                  <a:srgbClr val="472F46"/>
                </a:solidFill>
                <a:latin typeface="Times New Roman" pitchFamily="18" charset="0"/>
              </a:defRPr>
            </a:lvl3pPr>
            <a:lvl4pPr marL="1565275" indent="-225425" defTabSz="911225" eaLnBrk="0" hangingPunct="0">
              <a:defRPr sz="3000" b="1">
                <a:solidFill>
                  <a:srgbClr val="472F46"/>
                </a:solidFill>
                <a:latin typeface="Times New Roman" pitchFamily="18" charset="0"/>
              </a:defRPr>
            </a:lvl4pPr>
            <a:lvl5pPr marL="2011363" indent="-222250" defTabSz="911225" eaLnBrk="0" hangingPunct="0">
              <a:defRPr sz="3000" b="1">
                <a:solidFill>
                  <a:srgbClr val="472F46"/>
                </a:solidFill>
                <a:latin typeface="Times New Roman" pitchFamily="18" charset="0"/>
              </a:defRPr>
            </a:lvl5pPr>
            <a:lvl6pPr marL="2468563" indent="-222250" defTabSz="911225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472F46"/>
                </a:solidFill>
                <a:latin typeface="Times New Roman" pitchFamily="18" charset="0"/>
              </a:defRPr>
            </a:lvl6pPr>
            <a:lvl7pPr marL="2925763" indent="-222250" defTabSz="911225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472F46"/>
                </a:solidFill>
                <a:latin typeface="Times New Roman" pitchFamily="18" charset="0"/>
              </a:defRPr>
            </a:lvl7pPr>
            <a:lvl8pPr marL="3382963" indent="-222250" defTabSz="911225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472F46"/>
                </a:solidFill>
                <a:latin typeface="Times New Roman" pitchFamily="18" charset="0"/>
              </a:defRPr>
            </a:lvl8pPr>
            <a:lvl9pPr marL="3840163" indent="-222250" defTabSz="911225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472F46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5554CF09-B60B-4F77-8DF2-B9FFCE965316}" type="slidenum">
              <a:rPr lang="en-US" sz="1000" b="0">
                <a:solidFill>
                  <a:schemeClr val="tx1"/>
                </a:solidFill>
              </a:rPr>
              <a:pPr algn="r" eaLnBrk="1" hangingPunct="1"/>
              <a:t>27</a:t>
            </a:fld>
            <a:endParaRPr lang="en-US" sz="1000" b="0">
              <a:solidFill>
                <a:schemeClr val="tx1"/>
              </a:solidFill>
            </a:endParaRPr>
          </a:p>
        </p:txBody>
      </p:sp>
      <p:sp>
        <p:nvSpPr>
          <p:cNvPr id="1034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6500" y="704850"/>
            <a:ext cx="4678363" cy="3508375"/>
          </a:xfrm>
          <a:ln/>
        </p:spPr>
      </p:sp>
      <p:sp>
        <p:nvSpPr>
          <p:cNvPr id="1034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7708" y="4448101"/>
            <a:ext cx="5661660" cy="421146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80" tIns="45488" rIns="90980" bIns="45488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8025" y="4448175"/>
            <a:ext cx="5661025" cy="42132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www.nextstepgrowth.com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0F38D3-F1ED-7F41-8477-A16D97E7D18D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83892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27100"/>
            <a:r>
              <a:rPr lang="en-US" dirty="0">
                <a:latin typeface="Times New Roman" pitchFamily="1" charset="0"/>
              </a:rPr>
              <a:t>www.nextstepgrowth.com</a:t>
            </a:r>
          </a:p>
        </p:txBody>
      </p:sp>
      <p:sp>
        <p:nvSpPr>
          <p:cNvPr id="2560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198DBEF-347B-654C-B110-8F1B97588650}" type="slidenum">
              <a:rPr lang="en-US"/>
              <a:pPr/>
              <a:t>29</a:t>
            </a:fld>
            <a:endParaRPr lang="en-US" dirty="0"/>
          </a:p>
        </p:txBody>
      </p:sp>
      <p:sp>
        <p:nvSpPr>
          <p:cNvPr id="256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5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6438" y="4448175"/>
            <a:ext cx="5664200" cy="42132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0997" tIns="45499" rIns="90997" bIns="45499">
            <a:prstTxWarp prst="textNoShape">
              <a:avLst/>
            </a:prstTxWarp>
          </a:bodyPr>
          <a:lstStyle/>
          <a:p>
            <a:endParaRPr lang="en-US" dirty="0">
              <a:latin typeface="Century Schoolbook" pitchFamily="1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27100"/>
            <a:r>
              <a:rPr lang="en-US" dirty="0">
                <a:latin typeface="Times New Roman" pitchFamily="1" charset="0"/>
              </a:rPr>
              <a:t>www.nextstepgrowth.com</a:t>
            </a:r>
          </a:p>
        </p:txBody>
      </p:sp>
      <p:sp>
        <p:nvSpPr>
          <p:cNvPr id="2662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7DAF0E2-B046-FF40-81BC-65144F656271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266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3325" y="703263"/>
            <a:ext cx="4683125" cy="3513137"/>
          </a:xfrm>
          <a:ln/>
        </p:spPr>
      </p:sp>
      <p:sp>
        <p:nvSpPr>
          <p:cNvPr id="266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2625" y="4387850"/>
            <a:ext cx="5664200" cy="42116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0984" tIns="45493" rIns="90984" bIns="45493">
            <a:prstTxWarp prst="textNoShape">
              <a:avLst/>
            </a:prstTxWarp>
          </a:bodyPr>
          <a:lstStyle/>
          <a:p>
            <a:endParaRPr lang="en-US" dirty="0">
              <a:latin typeface="Century Schoolbook" pitchFamily="1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3325" y="703263"/>
            <a:ext cx="4681538" cy="3511550"/>
          </a:xfrm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6479" y="4447771"/>
            <a:ext cx="5664117" cy="421400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994" tIns="45496" rIns="90994" bIns="45496"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8015" y="4447771"/>
            <a:ext cx="5661046" cy="4212454"/>
          </a:xfrm>
          <a:prstGeom prst="rect">
            <a:avLst/>
          </a:prstGeom>
        </p:spPr>
        <p:txBody>
          <a:bodyPr lIns="88861" tIns="44431" rIns="88861" bIns="44431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887E4B-2A58-4D3A-BC3F-95BDFE5A8221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43430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27100"/>
            <a:r>
              <a:rPr lang="en-US" dirty="0">
                <a:latin typeface="Times New Roman" pitchFamily="1" charset="0"/>
              </a:rPr>
              <a:t>www.nextstepgrowth.com</a:t>
            </a:r>
          </a:p>
        </p:txBody>
      </p:sp>
      <p:sp>
        <p:nvSpPr>
          <p:cNvPr id="4198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9674C96-090B-C24F-906C-3AE84E0FE0B7}" type="slidenum">
              <a:rPr lang="en-US"/>
              <a:pPr/>
              <a:t>33</a:t>
            </a:fld>
            <a:endParaRPr lang="en-US" dirty="0"/>
          </a:p>
        </p:txBody>
      </p:sp>
      <p:sp>
        <p:nvSpPr>
          <p:cNvPr id="419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3325" y="704850"/>
            <a:ext cx="4681538" cy="3511550"/>
          </a:xfrm>
          <a:ln/>
        </p:spPr>
      </p:sp>
      <p:sp>
        <p:nvSpPr>
          <p:cNvPr id="41989" name="Text Box 3"/>
          <p:cNvSpPr txBox="1">
            <a:spLocks noChangeArrowheads="1"/>
          </p:cNvSpPr>
          <p:nvPr/>
        </p:nvSpPr>
        <p:spPr bwMode="auto">
          <a:xfrm>
            <a:off x="1123950" y="4365625"/>
            <a:ext cx="4870450" cy="82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4296" tIns="47148" rIns="94296" bIns="47148">
            <a:prstTxWarp prst="textNoShape">
              <a:avLst/>
            </a:prstTxWarp>
            <a:spAutoFit/>
          </a:bodyPr>
          <a:lstStyle/>
          <a:p>
            <a:pPr algn="ctr" defTabSz="947738">
              <a:spcBef>
                <a:spcPct val="50000"/>
              </a:spcBef>
            </a:pPr>
            <a:endParaRPr lang="en-US" sz="1900" b="0" dirty="0">
              <a:solidFill>
                <a:schemeClr val="tx1"/>
              </a:solidFill>
            </a:endParaRPr>
          </a:p>
          <a:p>
            <a:pPr algn="ctr" defTabSz="947738">
              <a:spcBef>
                <a:spcPct val="50000"/>
              </a:spcBef>
            </a:pPr>
            <a:endParaRPr lang="en-US" sz="1900" b="0" dirty="0">
              <a:solidFill>
                <a:schemeClr val="tx1"/>
              </a:solidFill>
            </a:endParaRPr>
          </a:p>
        </p:txBody>
      </p:sp>
      <p:sp>
        <p:nvSpPr>
          <p:cNvPr id="4199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6438" y="4449763"/>
            <a:ext cx="5664200" cy="42116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0984" tIns="45493" rIns="90984" bIns="45493">
            <a:prstTxWarp prst="textNoShape">
              <a:avLst/>
            </a:prstTxWarp>
          </a:bodyPr>
          <a:lstStyle/>
          <a:p>
            <a:r>
              <a:rPr lang="en-US" b="1" dirty="0" smtClean="0">
                <a:latin typeface="Century Schoolbook" pitchFamily="1" charset="0"/>
              </a:rPr>
              <a:t>Builds</a:t>
            </a:r>
            <a:r>
              <a:rPr lang="en-US" b="1" baseline="0" dirty="0" smtClean="0">
                <a:latin typeface="Century Schoolbook" pitchFamily="1" charset="0"/>
              </a:rPr>
              <a:t> start with 1 - 5</a:t>
            </a:r>
            <a:endParaRPr lang="en-US" b="1" dirty="0">
              <a:latin typeface="Century Schoolbook" pitchFamily="1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xfrm>
            <a:off x="708349" y="4448101"/>
            <a:ext cx="5660378" cy="4213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181" tIns="46090" rIns="92181" bIns="46090"/>
          <a:lstStyle/>
          <a:p>
            <a:r>
              <a:rPr lang="en-US" dirty="0" smtClean="0"/>
              <a:t> </a:t>
            </a:r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411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8968" indent="-288065" defTabSz="939411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52258" indent="-230452" defTabSz="939411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13162" indent="-230452" defTabSz="939411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74065" indent="-230452" defTabSz="939411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34968" indent="-230452" defTabSz="93941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95872" indent="-230452" defTabSz="93941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56775" indent="-230452" defTabSz="93941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917678" indent="-230452" defTabSz="93941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FCE37B08-C58E-4EDE-9308-D59739B4F395}" type="slidenum">
              <a:rPr lang="en-US" b="0" smtClean="0">
                <a:solidFill>
                  <a:prstClr val="black"/>
                </a:solidFill>
                <a:latin typeface="Calibri" pitchFamily="34" charset="0"/>
              </a:rPr>
              <a:pPr eaLnBrk="1" hangingPunct="1"/>
              <a:t>34</a:t>
            </a:fld>
            <a:endParaRPr lang="en-US" b="0" smtClean="0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8688" eaLnBrk="0" hangingPunct="0">
              <a:defRPr sz="3000" b="1">
                <a:solidFill>
                  <a:srgbClr val="472F46"/>
                </a:solidFill>
                <a:latin typeface="Times New Roman" pitchFamily="18" charset="0"/>
              </a:defRPr>
            </a:lvl1pPr>
            <a:lvl2pPr marL="742950" indent="-285750" defTabSz="928688" eaLnBrk="0" hangingPunct="0">
              <a:defRPr sz="3000" b="1">
                <a:solidFill>
                  <a:srgbClr val="472F46"/>
                </a:solidFill>
                <a:latin typeface="Times New Roman" pitchFamily="18" charset="0"/>
              </a:defRPr>
            </a:lvl2pPr>
            <a:lvl3pPr marL="1143000" indent="-228600" defTabSz="928688" eaLnBrk="0" hangingPunct="0">
              <a:defRPr sz="3000" b="1">
                <a:solidFill>
                  <a:srgbClr val="472F46"/>
                </a:solidFill>
                <a:latin typeface="Times New Roman" pitchFamily="18" charset="0"/>
              </a:defRPr>
            </a:lvl3pPr>
            <a:lvl4pPr marL="1600200" indent="-228600" defTabSz="928688" eaLnBrk="0" hangingPunct="0">
              <a:defRPr sz="3000" b="1">
                <a:solidFill>
                  <a:srgbClr val="472F46"/>
                </a:solidFill>
                <a:latin typeface="Times New Roman" pitchFamily="18" charset="0"/>
              </a:defRPr>
            </a:lvl4pPr>
            <a:lvl5pPr marL="2057400" indent="-228600" defTabSz="928688" eaLnBrk="0" hangingPunct="0">
              <a:defRPr sz="3000" b="1">
                <a:solidFill>
                  <a:srgbClr val="472F46"/>
                </a:solidFill>
                <a:latin typeface="Times New Roman" pitchFamily="18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472F46"/>
                </a:solidFill>
                <a:latin typeface="Times New Roman" pitchFamily="18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472F46"/>
                </a:solidFill>
                <a:latin typeface="Times New Roman" pitchFamily="18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472F46"/>
                </a:solidFill>
                <a:latin typeface="Times New Roman" pitchFamily="18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472F46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D6F97D0-F02E-4B67-9A9E-3E8EF82F0B96}" type="slidenum">
              <a:rPr lang="en-US" sz="1000" b="0" smtClean="0">
                <a:solidFill>
                  <a:prstClr val="black"/>
                </a:solidFill>
              </a:rPr>
              <a:pPr eaLnBrk="1" hangingPunct="1"/>
              <a:t>35</a:t>
            </a:fld>
            <a:endParaRPr lang="en-US" sz="1000" b="0" smtClean="0">
              <a:solidFill>
                <a:prstClr val="black"/>
              </a:solidFill>
            </a:endParaRPr>
          </a:p>
        </p:txBody>
      </p:sp>
      <p:sp>
        <p:nvSpPr>
          <p:cNvPr id="6246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04913" y="703263"/>
            <a:ext cx="4681537" cy="3511550"/>
          </a:xfrm>
          <a:ln/>
        </p:spPr>
      </p:sp>
      <p:sp>
        <p:nvSpPr>
          <p:cNvPr id="62468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06438" y="4448175"/>
            <a:ext cx="5664200" cy="4213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01" tIns="45501" rIns="91001" bIns="45501"/>
          <a:lstStyle/>
          <a:p>
            <a:pPr eaLnBrk="1" hangingPunct="1"/>
            <a:endParaRPr lang="en-US" dirty="0" smtClean="0"/>
          </a:p>
        </p:txBody>
      </p:sp>
      <p:sp>
        <p:nvSpPr>
          <p:cNvPr id="62469" name="Footer Placeholder 3"/>
          <p:cNvSpPr txBox="1">
            <a:spLocks noGrp="1"/>
          </p:cNvSpPr>
          <p:nvPr/>
        </p:nvSpPr>
        <p:spPr bwMode="auto">
          <a:xfrm>
            <a:off x="501650" y="8689975"/>
            <a:ext cx="3067050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859" tIns="46432" rIns="92859" bIns="46432" anchor="b"/>
          <a:lstStyle>
            <a:lvl1pPr defTabSz="927100" eaLnBrk="0" hangingPunct="0">
              <a:defRPr sz="3000" b="1">
                <a:solidFill>
                  <a:srgbClr val="472F46"/>
                </a:solidFill>
                <a:latin typeface="Times New Roman" pitchFamily="18" charset="0"/>
              </a:defRPr>
            </a:lvl1pPr>
            <a:lvl2pPr marL="742950" indent="-285750" defTabSz="927100" eaLnBrk="0" hangingPunct="0">
              <a:defRPr sz="3000" b="1">
                <a:solidFill>
                  <a:srgbClr val="472F46"/>
                </a:solidFill>
                <a:latin typeface="Times New Roman" pitchFamily="18" charset="0"/>
              </a:defRPr>
            </a:lvl2pPr>
            <a:lvl3pPr marL="1143000" indent="-228600" defTabSz="927100" eaLnBrk="0" hangingPunct="0">
              <a:defRPr sz="3000" b="1">
                <a:solidFill>
                  <a:srgbClr val="472F46"/>
                </a:solidFill>
                <a:latin typeface="Times New Roman" pitchFamily="18" charset="0"/>
              </a:defRPr>
            </a:lvl3pPr>
            <a:lvl4pPr marL="1600200" indent="-228600" defTabSz="927100" eaLnBrk="0" hangingPunct="0">
              <a:defRPr sz="3000" b="1">
                <a:solidFill>
                  <a:srgbClr val="472F46"/>
                </a:solidFill>
                <a:latin typeface="Times New Roman" pitchFamily="18" charset="0"/>
              </a:defRPr>
            </a:lvl4pPr>
            <a:lvl5pPr marL="2057400" indent="-228600" defTabSz="927100" eaLnBrk="0" hangingPunct="0">
              <a:defRPr sz="3000" b="1">
                <a:solidFill>
                  <a:srgbClr val="472F46"/>
                </a:solidFill>
                <a:latin typeface="Times New Roman" pitchFamily="18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472F46"/>
                </a:solidFill>
                <a:latin typeface="Times New Roman" pitchFamily="18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472F46"/>
                </a:solidFill>
                <a:latin typeface="Times New Roman" pitchFamily="18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472F46"/>
                </a:solidFill>
                <a:latin typeface="Times New Roman" pitchFamily="18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472F46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000" b="0">
                <a:solidFill>
                  <a:prstClr val="black"/>
                </a:solidFill>
              </a:rPr>
              <a:t>www.nextstepgrowth.com</a:t>
            </a:r>
          </a:p>
        </p:txBody>
      </p:sp>
      <p:sp>
        <p:nvSpPr>
          <p:cNvPr id="62470" name="Slide Number Placeholder 4"/>
          <p:cNvSpPr txBox="1">
            <a:spLocks noGrp="1"/>
          </p:cNvSpPr>
          <p:nvPr/>
        </p:nvSpPr>
        <p:spPr bwMode="auto">
          <a:xfrm>
            <a:off x="3438525" y="8728075"/>
            <a:ext cx="3065463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859" tIns="46432" rIns="92859" bIns="46432" anchor="b"/>
          <a:lstStyle>
            <a:lvl1pPr defTabSz="927100" eaLnBrk="0" hangingPunct="0">
              <a:defRPr sz="3000" b="1">
                <a:solidFill>
                  <a:srgbClr val="472F46"/>
                </a:solidFill>
                <a:latin typeface="Times New Roman" pitchFamily="18" charset="0"/>
              </a:defRPr>
            </a:lvl1pPr>
            <a:lvl2pPr marL="742950" indent="-285750" defTabSz="927100" eaLnBrk="0" hangingPunct="0">
              <a:defRPr sz="3000" b="1">
                <a:solidFill>
                  <a:srgbClr val="472F46"/>
                </a:solidFill>
                <a:latin typeface="Times New Roman" pitchFamily="18" charset="0"/>
              </a:defRPr>
            </a:lvl2pPr>
            <a:lvl3pPr marL="1143000" indent="-228600" defTabSz="927100" eaLnBrk="0" hangingPunct="0">
              <a:defRPr sz="3000" b="1">
                <a:solidFill>
                  <a:srgbClr val="472F46"/>
                </a:solidFill>
                <a:latin typeface="Times New Roman" pitchFamily="18" charset="0"/>
              </a:defRPr>
            </a:lvl3pPr>
            <a:lvl4pPr marL="1600200" indent="-228600" defTabSz="927100" eaLnBrk="0" hangingPunct="0">
              <a:defRPr sz="3000" b="1">
                <a:solidFill>
                  <a:srgbClr val="472F46"/>
                </a:solidFill>
                <a:latin typeface="Times New Roman" pitchFamily="18" charset="0"/>
              </a:defRPr>
            </a:lvl4pPr>
            <a:lvl5pPr marL="2057400" indent="-228600" defTabSz="927100" eaLnBrk="0" hangingPunct="0">
              <a:defRPr sz="3000" b="1">
                <a:solidFill>
                  <a:srgbClr val="472F46"/>
                </a:solidFill>
                <a:latin typeface="Times New Roman" pitchFamily="18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472F46"/>
                </a:solidFill>
                <a:latin typeface="Times New Roman" pitchFamily="18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472F46"/>
                </a:solidFill>
                <a:latin typeface="Times New Roman" pitchFamily="18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472F46"/>
                </a:solidFill>
                <a:latin typeface="Times New Roman" pitchFamily="18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472F46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3F8B2C6F-1A05-44B6-ACB6-E6BD09E2CC38}" type="slidenum">
              <a:rPr lang="en-US" sz="1000" b="0">
                <a:solidFill>
                  <a:prstClr val="black"/>
                </a:solidFill>
              </a:rPr>
              <a:pPr algn="r" eaLnBrk="1" hangingPunct="1"/>
              <a:t>35</a:t>
            </a:fld>
            <a:endParaRPr lang="en-US" sz="1000" b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27100"/>
            <a:r>
              <a:rPr lang="en-US" dirty="0"/>
              <a:t>www.nextstepgrowth.com</a:t>
            </a:r>
          </a:p>
        </p:txBody>
      </p:sp>
      <p:sp>
        <p:nvSpPr>
          <p:cNvPr id="4403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E0460DF-45E1-E34C-ABD8-F4C251B3BAB6}" type="slidenum">
              <a:rPr lang="en-US"/>
              <a:pPr/>
              <a:t>36</a:t>
            </a:fld>
            <a:endParaRPr lang="en-US" dirty="0"/>
          </a:p>
        </p:txBody>
      </p:sp>
      <p:sp>
        <p:nvSpPr>
          <p:cNvPr id="440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7" name="Text Box 3"/>
          <p:cNvSpPr txBox="1">
            <a:spLocks noChangeArrowheads="1"/>
          </p:cNvSpPr>
          <p:nvPr/>
        </p:nvSpPr>
        <p:spPr bwMode="auto">
          <a:xfrm>
            <a:off x="1123950" y="4364038"/>
            <a:ext cx="487045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5594" tIns="47796" rIns="95594" bIns="47796">
            <a:prstTxWarp prst="textNoShape">
              <a:avLst/>
            </a:prstTxWarp>
            <a:spAutoFit/>
          </a:bodyPr>
          <a:lstStyle/>
          <a:p>
            <a:pPr algn="ctr" defTabSz="960438">
              <a:spcBef>
                <a:spcPct val="50000"/>
              </a:spcBef>
            </a:pPr>
            <a:r>
              <a:rPr lang="en-US" sz="1800" dirty="0">
                <a:solidFill>
                  <a:prstClr val="black"/>
                </a:solidFill>
              </a:rPr>
              <a:t>Notes</a:t>
            </a:r>
          </a:p>
          <a:p>
            <a:pPr algn="ctr" defTabSz="960438">
              <a:spcBef>
                <a:spcPct val="50000"/>
              </a:spcBef>
            </a:pPr>
            <a:r>
              <a:rPr lang="en-US" sz="1800" dirty="0">
                <a:solidFill>
                  <a:prstClr val="black"/>
                </a:solidFill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  <a:p>
            <a:pPr algn="ctr" defTabSz="960438">
              <a:spcBef>
                <a:spcPct val="50000"/>
              </a:spcBef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>
          <a:xfrm>
            <a:off x="708025" y="4448175"/>
            <a:ext cx="5661025" cy="42132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27100"/>
            <a:r>
              <a:rPr lang="en-US" dirty="0">
                <a:latin typeface="Times New Roman" pitchFamily="1" charset="0"/>
              </a:rPr>
              <a:t>www.nextstepgrowth.com</a:t>
            </a:r>
          </a:p>
        </p:txBody>
      </p:sp>
      <p:sp>
        <p:nvSpPr>
          <p:cNvPr id="2662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7DAF0E2-B046-FF40-81BC-65144F656271}" type="slidenum">
              <a:rPr lang="en-US"/>
              <a:pPr/>
              <a:t>4</a:t>
            </a:fld>
            <a:endParaRPr lang="en-US" dirty="0"/>
          </a:p>
        </p:txBody>
      </p:sp>
      <p:sp>
        <p:nvSpPr>
          <p:cNvPr id="266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3325" y="703263"/>
            <a:ext cx="4683125" cy="3513137"/>
          </a:xfrm>
          <a:ln/>
        </p:spPr>
      </p:sp>
      <p:sp>
        <p:nvSpPr>
          <p:cNvPr id="266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2625" y="4387850"/>
            <a:ext cx="5664200" cy="42116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0984" tIns="45493" rIns="90984" bIns="45493">
            <a:prstTxWarp prst="textNoShape">
              <a:avLst/>
            </a:prstTxWarp>
          </a:bodyPr>
          <a:lstStyle/>
          <a:p>
            <a:endParaRPr lang="en-US" dirty="0">
              <a:latin typeface="Century Schoolbook" pitchFamily="1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8688" eaLnBrk="0" hangingPunct="0">
              <a:defRPr sz="3000" b="1">
                <a:solidFill>
                  <a:srgbClr val="472F46"/>
                </a:solidFill>
                <a:latin typeface="Times New Roman" pitchFamily="18" charset="0"/>
              </a:defRPr>
            </a:lvl1pPr>
            <a:lvl2pPr marL="742950" indent="-285750" defTabSz="928688" eaLnBrk="0" hangingPunct="0">
              <a:defRPr sz="3000" b="1">
                <a:solidFill>
                  <a:srgbClr val="472F46"/>
                </a:solidFill>
                <a:latin typeface="Times New Roman" pitchFamily="18" charset="0"/>
              </a:defRPr>
            </a:lvl2pPr>
            <a:lvl3pPr marL="1143000" indent="-228600" defTabSz="928688" eaLnBrk="0" hangingPunct="0">
              <a:defRPr sz="3000" b="1">
                <a:solidFill>
                  <a:srgbClr val="472F46"/>
                </a:solidFill>
                <a:latin typeface="Times New Roman" pitchFamily="18" charset="0"/>
              </a:defRPr>
            </a:lvl3pPr>
            <a:lvl4pPr marL="1600200" indent="-228600" defTabSz="928688" eaLnBrk="0" hangingPunct="0">
              <a:defRPr sz="3000" b="1">
                <a:solidFill>
                  <a:srgbClr val="472F46"/>
                </a:solidFill>
                <a:latin typeface="Times New Roman" pitchFamily="18" charset="0"/>
              </a:defRPr>
            </a:lvl4pPr>
            <a:lvl5pPr marL="2057400" indent="-228600" defTabSz="928688" eaLnBrk="0" hangingPunct="0">
              <a:defRPr sz="3000" b="1">
                <a:solidFill>
                  <a:srgbClr val="472F46"/>
                </a:solidFill>
                <a:latin typeface="Times New Roman" pitchFamily="18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472F46"/>
                </a:solidFill>
                <a:latin typeface="Times New Roman" pitchFamily="18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472F46"/>
                </a:solidFill>
                <a:latin typeface="Times New Roman" pitchFamily="18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472F46"/>
                </a:solidFill>
                <a:latin typeface="Times New Roman" pitchFamily="18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472F46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DF6F223-AE3F-434D-B9D7-69B73807AC19}" type="slidenum">
              <a:rPr lang="en-US" sz="1000" b="0" smtClean="0">
                <a:solidFill>
                  <a:schemeClr val="tx1"/>
                </a:solidFill>
              </a:rPr>
              <a:pPr eaLnBrk="1" hangingPunct="1"/>
              <a:t>5</a:t>
            </a:fld>
            <a:endParaRPr lang="en-US" sz="1000" b="0" smtClean="0">
              <a:solidFill>
                <a:schemeClr val="tx1"/>
              </a:solidFill>
            </a:endParaRPr>
          </a:p>
        </p:txBody>
      </p:sp>
      <p:sp>
        <p:nvSpPr>
          <p:cNvPr id="56323" name="Rectangle 6"/>
          <p:cNvSpPr txBox="1">
            <a:spLocks noGrp="1" noChangeArrowheads="1"/>
          </p:cNvSpPr>
          <p:nvPr/>
        </p:nvSpPr>
        <p:spPr bwMode="auto">
          <a:xfrm>
            <a:off x="504825" y="8689975"/>
            <a:ext cx="3063875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817" tIns="46414" rIns="92817" bIns="46414" anchor="b"/>
          <a:lstStyle>
            <a:lvl1pPr defTabSz="928688" eaLnBrk="0" hangingPunct="0">
              <a:defRPr sz="3000" b="1">
                <a:solidFill>
                  <a:srgbClr val="472F46"/>
                </a:solidFill>
                <a:latin typeface="Times New Roman" pitchFamily="18" charset="0"/>
              </a:defRPr>
            </a:lvl1pPr>
            <a:lvl2pPr marL="742950" indent="-285750" defTabSz="928688" eaLnBrk="0" hangingPunct="0">
              <a:defRPr sz="3000" b="1">
                <a:solidFill>
                  <a:srgbClr val="472F46"/>
                </a:solidFill>
                <a:latin typeface="Times New Roman" pitchFamily="18" charset="0"/>
              </a:defRPr>
            </a:lvl2pPr>
            <a:lvl3pPr marL="1143000" indent="-228600" defTabSz="928688" eaLnBrk="0" hangingPunct="0">
              <a:defRPr sz="3000" b="1">
                <a:solidFill>
                  <a:srgbClr val="472F46"/>
                </a:solidFill>
                <a:latin typeface="Times New Roman" pitchFamily="18" charset="0"/>
              </a:defRPr>
            </a:lvl3pPr>
            <a:lvl4pPr marL="1600200" indent="-228600" defTabSz="928688" eaLnBrk="0" hangingPunct="0">
              <a:defRPr sz="3000" b="1">
                <a:solidFill>
                  <a:srgbClr val="472F46"/>
                </a:solidFill>
                <a:latin typeface="Times New Roman" pitchFamily="18" charset="0"/>
              </a:defRPr>
            </a:lvl4pPr>
            <a:lvl5pPr marL="2057400" indent="-228600" defTabSz="928688" eaLnBrk="0" hangingPunct="0">
              <a:defRPr sz="3000" b="1">
                <a:solidFill>
                  <a:srgbClr val="472F46"/>
                </a:solidFill>
                <a:latin typeface="Times New Roman" pitchFamily="18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472F46"/>
                </a:solidFill>
                <a:latin typeface="Times New Roman" pitchFamily="18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472F46"/>
                </a:solidFill>
                <a:latin typeface="Times New Roman" pitchFamily="18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472F46"/>
                </a:solidFill>
                <a:latin typeface="Times New Roman" pitchFamily="18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472F46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000" b="0">
                <a:solidFill>
                  <a:schemeClr val="tx1"/>
                </a:solidFill>
              </a:rPr>
              <a:t>www.nextstepgrowth.com</a:t>
            </a:r>
          </a:p>
        </p:txBody>
      </p:sp>
      <p:sp>
        <p:nvSpPr>
          <p:cNvPr id="56324" name="Rectangle 7"/>
          <p:cNvSpPr txBox="1">
            <a:spLocks noGrp="1" noChangeArrowheads="1"/>
          </p:cNvSpPr>
          <p:nvPr/>
        </p:nvSpPr>
        <p:spPr bwMode="auto">
          <a:xfrm>
            <a:off x="3438525" y="8728075"/>
            <a:ext cx="306705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817" tIns="46414" rIns="92817" bIns="46414" anchor="b"/>
          <a:lstStyle>
            <a:lvl1pPr defTabSz="928688" eaLnBrk="0" hangingPunct="0">
              <a:defRPr sz="3000" b="1">
                <a:solidFill>
                  <a:srgbClr val="472F46"/>
                </a:solidFill>
                <a:latin typeface="Times New Roman" pitchFamily="18" charset="0"/>
              </a:defRPr>
            </a:lvl1pPr>
            <a:lvl2pPr marL="742950" indent="-285750" defTabSz="928688" eaLnBrk="0" hangingPunct="0">
              <a:defRPr sz="3000" b="1">
                <a:solidFill>
                  <a:srgbClr val="472F46"/>
                </a:solidFill>
                <a:latin typeface="Times New Roman" pitchFamily="18" charset="0"/>
              </a:defRPr>
            </a:lvl2pPr>
            <a:lvl3pPr marL="1143000" indent="-228600" defTabSz="928688" eaLnBrk="0" hangingPunct="0">
              <a:defRPr sz="3000" b="1">
                <a:solidFill>
                  <a:srgbClr val="472F46"/>
                </a:solidFill>
                <a:latin typeface="Times New Roman" pitchFamily="18" charset="0"/>
              </a:defRPr>
            </a:lvl3pPr>
            <a:lvl4pPr marL="1600200" indent="-228600" defTabSz="928688" eaLnBrk="0" hangingPunct="0">
              <a:defRPr sz="3000" b="1">
                <a:solidFill>
                  <a:srgbClr val="472F46"/>
                </a:solidFill>
                <a:latin typeface="Times New Roman" pitchFamily="18" charset="0"/>
              </a:defRPr>
            </a:lvl4pPr>
            <a:lvl5pPr marL="2057400" indent="-228600" defTabSz="928688" eaLnBrk="0" hangingPunct="0">
              <a:defRPr sz="3000" b="1">
                <a:solidFill>
                  <a:srgbClr val="472F46"/>
                </a:solidFill>
                <a:latin typeface="Times New Roman" pitchFamily="18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472F46"/>
                </a:solidFill>
                <a:latin typeface="Times New Roman" pitchFamily="18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472F46"/>
                </a:solidFill>
                <a:latin typeface="Times New Roman" pitchFamily="18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472F46"/>
                </a:solidFill>
                <a:latin typeface="Times New Roman" pitchFamily="18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472F46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01CBAC1A-E29C-48EB-A8F1-6F010A0AEE4B}" type="slidenum">
              <a:rPr lang="en-US" sz="1000" b="0">
                <a:solidFill>
                  <a:schemeClr val="tx1"/>
                </a:solidFill>
              </a:rPr>
              <a:pPr algn="r" eaLnBrk="1" hangingPunct="1"/>
              <a:t>5</a:t>
            </a:fld>
            <a:endParaRPr lang="en-US" sz="1000" b="0">
              <a:solidFill>
                <a:schemeClr val="tx1"/>
              </a:solidFill>
            </a:endParaRPr>
          </a:p>
        </p:txBody>
      </p:sp>
      <p:sp>
        <p:nvSpPr>
          <p:cNvPr id="563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4850" y="4448175"/>
            <a:ext cx="5667375" cy="42116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61" tIns="45480" rIns="90961" bIns="45480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8015" y="4447771"/>
            <a:ext cx="5661046" cy="4212454"/>
          </a:xfrm>
          <a:prstGeom prst="rect">
            <a:avLst/>
          </a:prstGeom>
        </p:spPr>
        <p:txBody>
          <a:bodyPr lIns="88861" tIns="44431" rIns="88861" bIns="44431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887E4B-2A58-4D3A-BC3F-95BDFE5A8221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4771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474DD1-C187-425F-B05E-A3AD7DCD6845}" type="slidenum">
              <a:rPr lang="en-US"/>
              <a:pPr/>
              <a:t>7</a:t>
            </a:fld>
            <a:endParaRPr lang="en-US" dirty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8015" y="4447771"/>
            <a:ext cx="5661046" cy="4212454"/>
          </a:xfrm>
          <a:prstGeom prst="rect">
            <a:avLst/>
          </a:prstGeom>
          <a:noFill/>
          <a:ln/>
        </p:spPr>
        <p:txBody>
          <a:bodyPr lIns="88861" tIns="44431" rIns="88861" bIns="44431"/>
          <a:lstStyle/>
          <a:p>
            <a:pPr eaLnBrk="1" hangingPunct="1"/>
            <a:endParaRPr 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8015" y="4447771"/>
            <a:ext cx="5661046" cy="4212454"/>
          </a:xfrm>
          <a:prstGeom prst="rect">
            <a:avLst/>
          </a:prstGeom>
        </p:spPr>
        <p:txBody>
          <a:bodyPr lIns="88861" tIns="44431" rIns="88861" bIns="44431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887E4B-2A58-4D3A-BC3F-95BDFE5A8221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0998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27100"/>
            <a:r>
              <a:rPr lang="en-US" dirty="0">
                <a:latin typeface="Times New Roman" pitchFamily="1" charset="0"/>
              </a:rPr>
              <a:t>www.nextstepgrowth.com</a:t>
            </a:r>
          </a:p>
        </p:txBody>
      </p:sp>
      <p:sp>
        <p:nvSpPr>
          <p:cNvPr id="4198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9674C96-090B-C24F-906C-3AE84E0FE0B7}" type="slidenum">
              <a:rPr lang="en-US"/>
              <a:pPr/>
              <a:t>9</a:t>
            </a:fld>
            <a:endParaRPr lang="en-US" dirty="0"/>
          </a:p>
        </p:txBody>
      </p:sp>
      <p:sp>
        <p:nvSpPr>
          <p:cNvPr id="419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3325" y="704850"/>
            <a:ext cx="4681538" cy="3511550"/>
          </a:xfrm>
          <a:ln/>
        </p:spPr>
      </p:sp>
      <p:sp>
        <p:nvSpPr>
          <p:cNvPr id="41989" name="Text Box 3"/>
          <p:cNvSpPr txBox="1">
            <a:spLocks noChangeArrowheads="1"/>
          </p:cNvSpPr>
          <p:nvPr/>
        </p:nvSpPr>
        <p:spPr bwMode="auto">
          <a:xfrm>
            <a:off x="1123950" y="4365625"/>
            <a:ext cx="4870450" cy="82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4296" tIns="47148" rIns="94296" bIns="47148">
            <a:prstTxWarp prst="textNoShape">
              <a:avLst/>
            </a:prstTxWarp>
            <a:spAutoFit/>
          </a:bodyPr>
          <a:lstStyle/>
          <a:p>
            <a:pPr algn="ctr" defTabSz="947738">
              <a:spcBef>
                <a:spcPct val="50000"/>
              </a:spcBef>
            </a:pPr>
            <a:endParaRPr lang="en-US" sz="1900" b="0" dirty="0">
              <a:solidFill>
                <a:schemeClr val="tx1"/>
              </a:solidFill>
            </a:endParaRPr>
          </a:p>
          <a:p>
            <a:pPr algn="ctr" defTabSz="947738">
              <a:spcBef>
                <a:spcPct val="50000"/>
              </a:spcBef>
            </a:pPr>
            <a:endParaRPr lang="en-US" sz="1900" b="0" dirty="0">
              <a:solidFill>
                <a:schemeClr val="tx1"/>
              </a:solidFill>
            </a:endParaRPr>
          </a:p>
        </p:txBody>
      </p:sp>
      <p:sp>
        <p:nvSpPr>
          <p:cNvPr id="4199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6438" y="4449763"/>
            <a:ext cx="5664200" cy="42116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0984" tIns="45493" rIns="90984" bIns="45493">
            <a:prstTxWarp prst="textNoShape">
              <a:avLst/>
            </a:prstTxWarp>
          </a:bodyPr>
          <a:lstStyle/>
          <a:p>
            <a:endParaRPr lang="en-US" b="1" dirty="0">
              <a:latin typeface="Century Schoolbook" pitchFamily="1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 txBox="1">
            <a:spLocks/>
          </p:cNvSpPr>
          <p:nvPr userDrawn="1"/>
        </p:nvSpPr>
        <p:spPr>
          <a:xfrm>
            <a:off x="457200" y="6588125"/>
            <a:ext cx="3008313" cy="261938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457200" eaLnBrk="1" hangingPunct="1">
              <a:defRPr/>
            </a:pPr>
            <a:r>
              <a:rPr lang="en-US" sz="900" b="0" dirty="0" smtClean="0">
                <a:solidFill>
                  <a:srgbClr val="5D707E"/>
                </a:solidFill>
                <a:latin typeface="Calibri"/>
                <a:cs typeface="Calibri"/>
              </a:rPr>
              <a:t>Copyright © Next Step. All Rights Reserved. </a:t>
            </a:r>
          </a:p>
        </p:txBody>
      </p:sp>
      <p:sp>
        <p:nvSpPr>
          <p:cNvPr id="6" name="Footer Placeholder 4"/>
          <p:cNvSpPr txBox="1">
            <a:spLocks/>
          </p:cNvSpPr>
          <p:nvPr userDrawn="1"/>
        </p:nvSpPr>
        <p:spPr>
          <a:xfrm>
            <a:off x="5595938" y="6597650"/>
            <a:ext cx="3175000" cy="260350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defTabSz="457200" eaLnBrk="1" hangingPunct="1">
              <a:defRPr/>
            </a:pPr>
            <a:r>
              <a:rPr lang="en-US" sz="900" b="0" dirty="0" smtClean="0">
                <a:solidFill>
                  <a:srgbClr val="5D707E"/>
                </a:solidFill>
                <a:latin typeface="Calibri"/>
                <a:cs typeface="Calibri"/>
              </a:rPr>
              <a:t>www.nextstepgrowth.com </a:t>
            </a:r>
            <a:endParaRPr lang="en-US" sz="900" b="0" dirty="0" smtClean="0">
              <a:solidFill>
                <a:srgbClr val="898989"/>
              </a:solidFill>
              <a:latin typeface="Calibri"/>
              <a:cs typeface="Calibri"/>
            </a:endParaRPr>
          </a:p>
        </p:txBody>
      </p:sp>
      <p:sp>
        <p:nvSpPr>
          <p:cNvPr id="9" name="Rectangle 9"/>
          <p:cNvSpPr/>
          <p:nvPr userDrawn="1"/>
        </p:nvSpPr>
        <p:spPr>
          <a:xfrm>
            <a:off x="0" y="0"/>
            <a:ext cx="9144000" cy="901700"/>
          </a:xfrm>
          <a:prstGeom prst="rect">
            <a:avLst/>
          </a:prstGeom>
          <a:gradFill flip="none" rotWithShape="1">
            <a:gsLst>
              <a:gs pos="100000">
                <a:srgbClr val="91ABC2"/>
              </a:gs>
              <a:gs pos="0">
                <a:srgbClr val="FFFFFF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6551613"/>
            <a:ext cx="9144000" cy="46037"/>
          </a:xfrm>
          <a:prstGeom prst="rect">
            <a:avLst/>
          </a:prstGeom>
          <a:solidFill>
            <a:srgbClr val="C1D1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dirty="0">
              <a:latin typeface="Calibri"/>
              <a:cs typeface="Calibri"/>
            </a:endParaRPr>
          </a:p>
        </p:txBody>
      </p:sp>
      <p:pic>
        <p:nvPicPr>
          <p:cNvPr id="12" name="Picture 20" descr="NextStepLogoNewTransparent.eps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10463" y="6126163"/>
            <a:ext cx="1449387" cy="38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1"/>
          <p:cNvSpPr/>
          <p:nvPr userDrawn="1"/>
        </p:nvSpPr>
        <p:spPr>
          <a:xfrm>
            <a:off x="0" y="0"/>
            <a:ext cx="9144000" cy="901700"/>
          </a:xfrm>
          <a:prstGeom prst="rect">
            <a:avLst/>
          </a:prstGeom>
          <a:gradFill flip="none" rotWithShape="1">
            <a:gsLst>
              <a:gs pos="100000">
                <a:srgbClr val="91ABC2"/>
              </a:gs>
              <a:gs pos="0">
                <a:srgbClr val="FFFFFF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dirty="0"/>
          </a:p>
        </p:txBody>
      </p:sp>
      <p:sp>
        <p:nvSpPr>
          <p:cNvPr id="14" name="Rectangle 12"/>
          <p:cNvSpPr/>
          <p:nvPr userDrawn="1"/>
        </p:nvSpPr>
        <p:spPr>
          <a:xfrm>
            <a:off x="0" y="6551613"/>
            <a:ext cx="9144000" cy="46037"/>
          </a:xfrm>
          <a:prstGeom prst="rect">
            <a:avLst/>
          </a:prstGeom>
          <a:solidFill>
            <a:srgbClr val="C1D1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dirty="0">
              <a:latin typeface="Calibri"/>
              <a:cs typeface="Calibri"/>
            </a:endParaRPr>
          </a:p>
        </p:txBody>
      </p:sp>
      <p:sp>
        <p:nvSpPr>
          <p:cNvPr id="16" name="Rectangle 14"/>
          <p:cNvSpPr/>
          <p:nvPr userDrawn="1"/>
        </p:nvSpPr>
        <p:spPr>
          <a:xfrm>
            <a:off x="7400925" y="6013450"/>
            <a:ext cx="1743075" cy="5207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0" dirty="0"/>
              <a:t>x</a:t>
            </a:r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428394" y="1670150"/>
            <a:ext cx="8335424" cy="1293353"/>
          </a:xfrm>
          <a:prstGeom prst="rect">
            <a:avLst/>
          </a:prstGeom>
        </p:spPr>
        <p:txBody>
          <a:bodyPr vert="horz" anchor="ctr" anchorCtr="0"/>
          <a:lstStyle>
            <a:lvl1pPr marL="0" indent="0" algn="ctr">
              <a:defRPr sz="4000" b="1">
                <a:solidFill>
                  <a:srgbClr val="3F6075"/>
                </a:solidFill>
                <a:effectLst/>
                <a:latin typeface="Verdana"/>
                <a:cs typeface="Verdan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0" hasCustomPrompt="1"/>
          </p:nvPr>
        </p:nvSpPr>
        <p:spPr>
          <a:xfrm>
            <a:off x="1771576" y="3198201"/>
            <a:ext cx="5596927" cy="1192213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3200" b="0">
                <a:solidFill>
                  <a:srgbClr val="472F46"/>
                </a:solidFill>
                <a:latin typeface="Calibri"/>
                <a:cs typeface="Calibri"/>
              </a:defRPr>
            </a:lvl1pPr>
            <a:lvl2pPr>
              <a:buNone/>
              <a:defRPr sz="2400">
                <a:solidFill>
                  <a:srgbClr val="472F46"/>
                </a:solidFill>
              </a:defRPr>
            </a:lvl2pPr>
            <a:lvl3pPr>
              <a:buNone/>
              <a:defRPr sz="2400">
                <a:solidFill>
                  <a:srgbClr val="472F46"/>
                </a:solidFill>
              </a:defRPr>
            </a:lvl3pPr>
            <a:lvl4pPr>
              <a:buNone/>
              <a:defRPr sz="2400">
                <a:solidFill>
                  <a:srgbClr val="472F46"/>
                </a:solidFill>
              </a:defRPr>
            </a:lvl4pPr>
            <a:lvl5pPr>
              <a:buNone/>
              <a:defRPr sz="2400">
                <a:solidFill>
                  <a:srgbClr val="472F46"/>
                </a:solidFill>
              </a:defRPr>
            </a:lvl5pPr>
          </a:lstStyle>
          <a:p>
            <a:pPr lvl="0"/>
            <a:r>
              <a:rPr lang="en-US" dirty="0" smtClean="0"/>
              <a:t>Click to edit subtitle Master text</a:t>
            </a:r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Triangle 9"/>
          <p:cNvSpPr/>
          <p:nvPr userDrawn="1"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dirty="0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 txBox="1">
            <a:spLocks/>
          </p:cNvSpPr>
          <p:nvPr userDrawn="1"/>
        </p:nvSpPr>
        <p:spPr>
          <a:xfrm>
            <a:off x="457200" y="6588125"/>
            <a:ext cx="3008313" cy="261938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457200" eaLnBrk="1" hangingPunct="1">
              <a:defRPr/>
            </a:pPr>
            <a:r>
              <a:rPr lang="en-US" sz="900" b="0" dirty="0" smtClean="0">
                <a:solidFill>
                  <a:srgbClr val="3F6075"/>
                </a:solidFill>
                <a:latin typeface="Calibri"/>
                <a:cs typeface="Calibri"/>
              </a:rPr>
              <a:t>Copyright © Next Step. All Rights Reserved. </a:t>
            </a:r>
          </a:p>
        </p:txBody>
      </p:sp>
      <p:sp>
        <p:nvSpPr>
          <p:cNvPr id="5" name="Footer Placeholder 4"/>
          <p:cNvSpPr txBox="1">
            <a:spLocks/>
          </p:cNvSpPr>
          <p:nvPr userDrawn="1"/>
        </p:nvSpPr>
        <p:spPr>
          <a:xfrm>
            <a:off x="5595938" y="6597650"/>
            <a:ext cx="3175000" cy="260350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defTabSz="457200" eaLnBrk="1" hangingPunct="1">
              <a:defRPr/>
            </a:pPr>
            <a:r>
              <a:rPr lang="en-US" sz="900" b="0" dirty="0" smtClean="0">
                <a:solidFill>
                  <a:srgbClr val="3F6075"/>
                </a:solidFill>
                <a:latin typeface="Calibri"/>
                <a:cs typeface="Calibri"/>
              </a:rPr>
              <a:t>www.nextstepgrowth.com </a:t>
            </a: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4154488" y="6588125"/>
            <a:ext cx="914400" cy="261938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defTabSz="457200" eaLnBrk="1" hangingPunct="1">
              <a:defRPr/>
            </a:pPr>
            <a:fld id="{55A7009B-859D-441C-8DA4-293CB414DA34}" type="slidenum">
              <a:rPr lang="en-US" sz="900" b="0" smtClean="0">
                <a:solidFill>
                  <a:srgbClr val="898989"/>
                </a:solidFill>
                <a:latin typeface="Calibri"/>
                <a:cs typeface="Calibri"/>
              </a:rPr>
              <a:pPr algn="ctr" defTabSz="457200" eaLnBrk="1" hangingPunct="1">
                <a:defRPr/>
              </a:pPr>
              <a:t>‹#›</a:t>
            </a:fld>
            <a:endParaRPr lang="en-US" sz="900" b="0" dirty="0" smtClean="0">
              <a:solidFill>
                <a:srgbClr val="898989"/>
              </a:solidFill>
              <a:latin typeface="Calibri"/>
              <a:cs typeface="Calibri"/>
            </a:endParaRPr>
          </a:p>
        </p:txBody>
      </p:sp>
      <p:sp>
        <p:nvSpPr>
          <p:cNvPr id="7" name="Rectangle 9"/>
          <p:cNvSpPr/>
          <p:nvPr userDrawn="1"/>
        </p:nvSpPr>
        <p:spPr>
          <a:xfrm>
            <a:off x="0" y="0"/>
            <a:ext cx="9144000" cy="901700"/>
          </a:xfrm>
          <a:prstGeom prst="rect">
            <a:avLst/>
          </a:prstGeom>
          <a:gradFill flip="none" rotWithShape="1">
            <a:gsLst>
              <a:gs pos="100000">
                <a:srgbClr val="91ABC2"/>
              </a:gs>
              <a:gs pos="0">
                <a:srgbClr val="FFFFFF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dirty="0">
              <a:solidFill>
                <a:srgbClr val="FFFFFF"/>
              </a:solidFill>
            </a:endParaRPr>
          </a:p>
        </p:txBody>
      </p:sp>
      <p:sp>
        <p:nvSpPr>
          <p:cNvPr id="8" name="Rectangle 10"/>
          <p:cNvSpPr/>
          <p:nvPr userDrawn="1"/>
        </p:nvSpPr>
        <p:spPr>
          <a:xfrm>
            <a:off x="0" y="6551613"/>
            <a:ext cx="9144000" cy="46037"/>
          </a:xfrm>
          <a:prstGeom prst="rect">
            <a:avLst/>
          </a:prstGeom>
          <a:solidFill>
            <a:srgbClr val="C1D1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dirty="0">
              <a:solidFill>
                <a:srgbClr val="FFFFFF"/>
              </a:solidFill>
              <a:cs typeface="Calibri"/>
            </a:endParaRPr>
          </a:p>
        </p:txBody>
      </p:sp>
      <p:pic>
        <p:nvPicPr>
          <p:cNvPr id="9" name="Picture 11" descr="NextStepLogoNewTransparent.eps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10463" y="6126163"/>
            <a:ext cx="1449387" cy="38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2" descr="NextStepLogoNewTransparent.eps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10463" y="6126163"/>
            <a:ext cx="1449387" cy="38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88555" y="149199"/>
            <a:ext cx="8229600" cy="932714"/>
          </a:xfrm>
          <a:prstGeom prst="rect">
            <a:avLst/>
          </a:prstGeom>
        </p:spPr>
        <p:txBody>
          <a:bodyPr vert="horz"/>
          <a:lstStyle>
            <a:lvl1pPr algn="ctr">
              <a:defRPr sz="3600">
                <a:solidFill>
                  <a:srgbClr val="3F6075"/>
                </a:solidFill>
                <a:effectLst/>
                <a:latin typeface="Verdana"/>
                <a:cs typeface="Verdan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0"/>
          </p:nvPr>
        </p:nvSpPr>
        <p:spPr>
          <a:xfrm>
            <a:off x="473272" y="1348818"/>
            <a:ext cx="8247063" cy="4906962"/>
          </a:xfrm>
          <a:prstGeom prst="rect">
            <a:avLst/>
          </a:prstGeom>
        </p:spPr>
        <p:txBody>
          <a:bodyPr vert="horz"/>
          <a:lstStyle>
            <a:lvl1pPr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Font typeface="Arial"/>
              <a:buChar char="•"/>
              <a:defRPr sz="2800" b="1">
                <a:solidFill>
                  <a:srgbClr val="472F46"/>
                </a:solidFill>
                <a:latin typeface="Calibri"/>
                <a:cs typeface="Calibri"/>
              </a:defRPr>
            </a:lvl1pPr>
            <a:lvl2pPr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Font typeface="Arial"/>
              <a:buChar char="•"/>
              <a:defRPr sz="2400" b="1">
                <a:solidFill>
                  <a:srgbClr val="472F46"/>
                </a:solidFill>
                <a:latin typeface="Calibri"/>
                <a:cs typeface="Calibri"/>
              </a:defRPr>
            </a:lvl2pPr>
            <a:lvl3pPr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Font typeface="Arial"/>
              <a:buChar char="•"/>
              <a:defRPr sz="2200" b="1">
                <a:solidFill>
                  <a:srgbClr val="472F46"/>
                </a:solidFill>
                <a:latin typeface="Calibri"/>
                <a:cs typeface="Calibri"/>
              </a:defRPr>
            </a:lvl3pPr>
            <a:lvl4pPr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Font typeface="Arial"/>
              <a:buChar char="•"/>
              <a:defRPr sz="2200" b="1">
                <a:solidFill>
                  <a:srgbClr val="472F46"/>
                </a:solidFill>
                <a:latin typeface="Calibri"/>
                <a:cs typeface="Calibri"/>
              </a:defRPr>
            </a:lvl4pPr>
            <a:lvl5pPr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Font typeface="Arial"/>
              <a:buChar char="•"/>
              <a:defRPr sz="2200" b="1">
                <a:solidFill>
                  <a:srgbClr val="472F46"/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 txBox="1">
            <a:spLocks/>
          </p:cNvSpPr>
          <p:nvPr userDrawn="1"/>
        </p:nvSpPr>
        <p:spPr>
          <a:xfrm>
            <a:off x="457200" y="6588125"/>
            <a:ext cx="3008313" cy="261938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457200" eaLnBrk="1" hangingPunct="1">
              <a:defRPr/>
            </a:pPr>
            <a:r>
              <a:rPr lang="en-US" sz="900" b="0" dirty="0" smtClean="0">
                <a:solidFill>
                  <a:srgbClr val="5D707E"/>
                </a:solidFill>
                <a:latin typeface="Calibri"/>
                <a:cs typeface="Calibri"/>
              </a:rPr>
              <a:t>Copyright © Next Step. All Rights Reserved. </a:t>
            </a:r>
          </a:p>
        </p:txBody>
      </p:sp>
      <p:sp>
        <p:nvSpPr>
          <p:cNvPr id="6" name="Footer Placeholder 4"/>
          <p:cNvSpPr txBox="1">
            <a:spLocks/>
          </p:cNvSpPr>
          <p:nvPr userDrawn="1"/>
        </p:nvSpPr>
        <p:spPr>
          <a:xfrm>
            <a:off x="5595938" y="6597650"/>
            <a:ext cx="3175000" cy="260350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defTabSz="457200" eaLnBrk="1" hangingPunct="1">
              <a:defRPr/>
            </a:pPr>
            <a:r>
              <a:rPr lang="en-US" sz="900" b="0" dirty="0" smtClean="0">
                <a:solidFill>
                  <a:srgbClr val="5D707E"/>
                </a:solidFill>
                <a:latin typeface="Calibri"/>
                <a:cs typeface="Calibri"/>
              </a:rPr>
              <a:t>www.nextstepgrowth.com </a:t>
            </a:r>
            <a:endParaRPr lang="en-US" sz="900" b="0" dirty="0" smtClean="0">
              <a:solidFill>
                <a:srgbClr val="898989"/>
              </a:solidFill>
              <a:latin typeface="Calibri"/>
              <a:cs typeface="Calibri"/>
            </a:endParaRPr>
          </a:p>
        </p:txBody>
      </p:sp>
      <p:sp>
        <p:nvSpPr>
          <p:cNvPr id="9" name="Rectangle 9"/>
          <p:cNvSpPr/>
          <p:nvPr userDrawn="1"/>
        </p:nvSpPr>
        <p:spPr>
          <a:xfrm>
            <a:off x="0" y="0"/>
            <a:ext cx="9144000" cy="901700"/>
          </a:xfrm>
          <a:prstGeom prst="rect">
            <a:avLst/>
          </a:prstGeom>
          <a:gradFill flip="none" rotWithShape="1">
            <a:gsLst>
              <a:gs pos="100000">
                <a:srgbClr val="91ABC2"/>
              </a:gs>
              <a:gs pos="0">
                <a:srgbClr val="FFFFFF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dirty="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6551613"/>
            <a:ext cx="9144000" cy="46037"/>
          </a:xfrm>
          <a:prstGeom prst="rect">
            <a:avLst/>
          </a:prstGeom>
          <a:solidFill>
            <a:srgbClr val="C1D1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dirty="0">
              <a:solidFill>
                <a:srgbClr val="FFFFFF"/>
              </a:solidFill>
              <a:cs typeface="Calibri"/>
            </a:endParaRPr>
          </a:p>
        </p:txBody>
      </p:sp>
      <p:pic>
        <p:nvPicPr>
          <p:cNvPr id="12" name="Picture 20" descr="NextStepLogoNewTransparent.eps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10463" y="6126163"/>
            <a:ext cx="1449387" cy="38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1"/>
          <p:cNvSpPr/>
          <p:nvPr userDrawn="1"/>
        </p:nvSpPr>
        <p:spPr>
          <a:xfrm>
            <a:off x="0" y="0"/>
            <a:ext cx="9144000" cy="901700"/>
          </a:xfrm>
          <a:prstGeom prst="rect">
            <a:avLst/>
          </a:prstGeom>
          <a:gradFill flip="none" rotWithShape="1">
            <a:gsLst>
              <a:gs pos="100000">
                <a:srgbClr val="91ABC2"/>
              </a:gs>
              <a:gs pos="0">
                <a:srgbClr val="FFFFFF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dirty="0">
              <a:solidFill>
                <a:srgbClr val="FFFFFF"/>
              </a:solidFill>
            </a:endParaRPr>
          </a:p>
        </p:txBody>
      </p:sp>
      <p:sp>
        <p:nvSpPr>
          <p:cNvPr id="14" name="Rectangle 12"/>
          <p:cNvSpPr/>
          <p:nvPr userDrawn="1"/>
        </p:nvSpPr>
        <p:spPr>
          <a:xfrm>
            <a:off x="0" y="6551613"/>
            <a:ext cx="9144000" cy="46037"/>
          </a:xfrm>
          <a:prstGeom prst="rect">
            <a:avLst/>
          </a:prstGeom>
          <a:solidFill>
            <a:srgbClr val="C1D1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dirty="0">
              <a:solidFill>
                <a:srgbClr val="FFFFFF"/>
              </a:solidFill>
              <a:cs typeface="Calibri"/>
            </a:endParaRPr>
          </a:p>
        </p:txBody>
      </p:sp>
      <p:pic>
        <p:nvPicPr>
          <p:cNvPr id="15" name="Picture 23" descr="NextStepLogoNewTransparent.eps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9400" y="285750"/>
            <a:ext cx="2309813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4"/>
          <p:cNvSpPr/>
          <p:nvPr userDrawn="1"/>
        </p:nvSpPr>
        <p:spPr>
          <a:xfrm>
            <a:off x="7400925" y="6013450"/>
            <a:ext cx="1743075" cy="5207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0" dirty="0">
                <a:solidFill>
                  <a:srgbClr val="FFFFFF"/>
                </a:solidFill>
              </a:rPr>
              <a:t>x</a:t>
            </a:r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428394" y="1670150"/>
            <a:ext cx="8335424" cy="1293353"/>
          </a:xfrm>
          <a:prstGeom prst="rect">
            <a:avLst/>
          </a:prstGeom>
        </p:spPr>
        <p:txBody>
          <a:bodyPr vert="horz" anchor="ctr" anchorCtr="0"/>
          <a:lstStyle>
            <a:lvl1pPr marL="0" indent="0" algn="ctr">
              <a:defRPr sz="4000" b="1">
                <a:solidFill>
                  <a:srgbClr val="3F6075"/>
                </a:solidFill>
                <a:effectLst/>
                <a:latin typeface="Verdana"/>
                <a:cs typeface="Verdan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0" hasCustomPrompt="1"/>
          </p:nvPr>
        </p:nvSpPr>
        <p:spPr>
          <a:xfrm>
            <a:off x="1771576" y="3198201"/>
            <a:ext cx="5596927" cy="1192213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3200" b="0">
                <a:solidFill>
                  <a:srgbClr val="472F46"/>
                </a:solidFill>
                <a:latin typeface="Calibri"/>
                <a:cs typeface="Calibri"/>
              </a:defRPr>
            </a:lvl1pPr>
            <a:lvl2pPr>
              <a:buNone/>
              <a:defRPr sz="2400">
                <a:solidFill>
                  <a:srgbClr val="472F46"/>
                </a:solidFill>
              </a:defRPr>
            </a:lvl2pPr>
            <a:lvl3pPr>
              <a:buNone/>
              <a:defRPr sz="2400">
                <a:solidFill>
                  <a:srgbClr val="472F46"/>
                </a:solidFill>
              </a:defRPr>
            </a:lvl3pPr>
            <a:lvl4pPr>
              <a:buNone/>
              <a:defRPr sz="2400">
                <a:solidFill>
                  <a:srgbClr val="472F46"/>
                </a:solidFill>
              </a:defRPr>
            </a:lvl4pPr>
            <a:lvl5pPr>
              <a:buNone/>
              <a:defRPr sz="2400">
                <a:solidFill>
                  <a:srgbClr val="472F46"/>
                </a:solidFill>
              </a:defRPr>
            </a:lvl5pPr>
          </a:lstStyle>
          <a:p>
            <a:pPr lvl="0"/>
            <a:r>
              <a:rPr lang="en-US" dirty="0" smtClean="0"/>
              <a:t>Click to edit subtitle Master text</a:t>
            </a:r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2743200" y="6466726"/>
            <a:ext cx="6400800" cy="39319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1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1">
                  <a:lumMod val="40000"/>
                  <a:lumOff val="6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A2972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6467475"/>
            <a:ext cx="2667000" cy="392113"/>
          </a:xfrm>
          <a:prstGeom prst="rect">
            <a:avLst/>
          </a:prstGeom>
          <a:gradFill flip="none" rotWithShape="1">
            <a:gsLst>
              <a:gs pos="0">
                <a:srgbClr val="0A2972">
                  <a:shade val="30000"/>
                  <a:satMod val="115000"/>
                </a:srgbClr>
              </a:gs>
              <a:gs pos="50000">
                <a:srgbClr val="0A2972">
                  <a:shade val="67500"/>
                  <a:satMod val="115000"/>
                </a:srgbClr>
              </a:gs>
              <a:gs pos="100000">
                <a:srgbClr val="0A2972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7" name="Picture 9" descr="f.bbk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1238" y="6507163"/>
            <a:ext cx="296862" cy="31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19200"/>
            <a:ext cx="8153400" cy="48006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2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600" b="1">
                <a:solidFill>
                  <a:srgbClr val="0A297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21C326-323D-44CD-B69D-1ACDB4151304}" type="datetime1">
              <a:rPr lang="en-US"/>
              <a:pPr>
                <a:defRPr/>
              </a:pPr>
              <a:t>1/29/2013</a:t>
            </a:fld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964363" y="6478588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fld id="{22F7135D-4FE6-4E95-8AB4-C5B618D5F90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Triangle 9"/>
          <p:cNvSpPr/>
          <p:nvPr userDrawn="1"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/>
          </a:p>
        </p:txBody>
      </p:sp>
      <p:sp>
        <p:nvSpPr>
          <p:cNvPr id="4" name="Date Placeholder 3"/>
          <p:cNvSpPr txBox="1">
            <a:spLocks/>
          </p:cNvSpPr>
          <p:nvPr userDrawn="1"/>
        </p:nvSpPr>
        <p:spPr>
          <a:xfrm>
            <a:off x="457200" y="6588125"/>
            <a:ext cx="3008313" cy="261938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457200" eaLnBrk="1" hangingPunct="1">
              <a:defRPr/>
            </a:pPr>
            <a:r>
              <a:rPr lang="en-US" sz="900" b="0" smtClean="0">
                <a:solidFill>
                  <a:srgbClr val="5D707E"/>
                </a:solidFill>
                <a:latin typeface="Times New Roman" charset="0"/>
                <a:cs typeface="Times New Roman" charset="0"/>
              </a:rPr>
              <a:t>Copyright © Next Step. All Rights Reserved. </a:t>
            </a:r>
            <a:endParaRPr lang="en-US" sz="900" b="0" smtClean="0">
              <a:solidFill>
                <a:srgbClr val="5D707E"/>
              </a:solidFill>
              <a:latin typeface="Calibri" charset="0"/>
              <a:cs typeface="+mn-cs"/>
            </a:endParaRPr>
          </a:p>
        </p:txBody>
      </p:sp>
      <p:sp>
        <p:nvSpPr>
          <p:cNvPr id="5" name="Footer Placeholder 4"/>
          <p:cNvSpPr txBox="1">
            <a:spLocks/>
          </p:cNvSpPr>
          <p:nvPr userDrawn="1"/>
        </p:nvSpPr>
        <p:spPr>
          <a:xfrm>
            <a:off x="5595938" y="6597650"/>
            <a:ext cx="3175000" cy="260350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defTabSz="457200" eaLnBrk="1" hangingPunct="1">
              <a:defRPr/>
            </a:pPr>
            <a:r>
              <a:rPr lang="en-US" sz="900" b="0" smtClean="0">
                <a:solidFill>
                  <a:srgbClr val="5D707E"/>
                </a:solidFill>
                <a:latin typeface="Times New Roman" charset="0"/>
                <a:cs typeface="Times New Roman" charset="0"/>
              </a:rPr>
              <a:t>www.nextstepgrowth.com </a:t>
            </a:r>
            <a:endParaRPr lang="en-US" sz="900" b="0" smtClean="0">
              <a:solidFill>
                <a:srgbClr val="898989"/>
              </a:solidFill>
              <a:latin typeface="Calibri" charset="0"/>
              <a:cs typeface="+mn-cs"/>
            </a:endParaRP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4154488" y="6588125"/>
            <a:ext cx="914400" cy="261938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defTabSz="457200" eaLnBrk="1" hangingPunct="1">
              <a:defRPr/>
            </a:pPr>
            <a:fld id="{55A7009B-859D-441C-8DA4-293CB414DA34}" type="slidenum">
              <a:rPr lang="en-US" sz="900" b="0" smtClean="0">
                <a:solidFill>
                  <a:srgbClr val="898989"/>
                </a:solidFill>
                <a:latin typeface="Times New Roman" charset="0"/>
                <a:cs typeface="Times New Roman" charset="0"/>
              </a:rPr>
              <a:pPr algn="ctr" defTabSz="457200" eaLnBrk="1" hangingPunct="1">
                <a:defRPr/>
              </a:pPr>
              <a:t>‹#›</a:t>
            </a:fld>
            <a:endParaRPr lang="en-US" sz="900" b="0" smtClean="0">
              <a:solidFill>
                <a:srgbClr val="898989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7" name="Rectangle 9"/>
          <p:cNvSpPr/>
          <p:nvPr userDrawn="1"/>
        </p:nvSpPr>
        <p:spPr>
          <a:xfrm>
            <a:off x="0" y="0"/>
            <a:ext cx="9144000" cy="901700"/>
          </a:xfrm>
          <a:prstGeom prst="rect">
            <a:avLst/>
          </a:prstGeom>
          <a:gradFill flip="none" rotWithShape="1">
            <a:gsLst>
              <a:gs pos="100000">
                <a:srgbClr val="91ABC2"/>
              </a:gs>
              <a:gs pos="0">
                <a:srgbClr val="FFFFFF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/>
          </a:p>
        </p:txBody>
      </p:sp>
      <p:sp>
        <p:nvSpPr>
          <p:cNvPr id="8" name="Rectangle 10"/>
          <p:cNvSpPr/>
          <p:nvPr userDrawn="1"/>
        </p:nvSpPr>
        <p:spPr>
          <a:xfrm>
            <a:off x="0" y="6551613"/>
            <a:ext cx="9144000" cy="46037"/>
          </a:xfrm>
          <a:prstGeom prst="rect">
            <a:avLst/>
          </a:prstGeom>
          <a:solidFill>
            <a:srgbClr val="C1D1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/>
          </a:p>
        </p:txBody>
      </p:sp>
      <p:pic>
        <p:nvPicPr>
          <p:cNvPr id="9" name="Picture 11" descr="NextStepLogoNewTransparent.eps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10463" y="6126163"/>
            <a:ext cx="1449387" cy="38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2" descr="NextStepLogoNewTransparent.eps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10463" y="6126163"/>
            <a:ext cx="1449387" cy="38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Content Placeholder 12"/>
          <p:cNvSpPr>
            <a:spLocks noGrp="1"/>
          </p:cNvSpPr>
          <p:nvPr>
            <p:ph sz="quarter" idx="10"/>
          </p:nvPr>
        </p:nvSpPr>
        <p:spPr>
          <a:xfrm>
            <a:off x="501650" y="1176338"/>
            <a:ext cx="8247063" cy="4906962"/>
          </a:xfrm>
          <a:prstGeom prst="rect">
            <a:avLst/>
          </a:prstGeom>
        </p:spPr>
        <p:txBody>
          <a:bodyPr vert="horz"/>
          <a:lstStyle>
            <a:lvl1pPr>
              <a:buClrTx/>
              <a:buFont typeface="Arial"/>
              <a:buChar char="•"/>
              <a:defRPr sz="2800" b="1">
                <a:solidFill>
                  <a:srgbClr val="472F46"/>
                </a:solidFill>
                <a:latin typeface="Calibri"/>
                <a:cs typeface="Calibri"/>
              </a:defRPr>
            </a:lvl1pPr>
            <a:lvl2pPr>
              <a:buClrTx/>
              <a:buFont typeface="Arial"/>
              <a:buChar char="•"/>
              <a:defRPr b="1">
                <a:solidFill>
                  <a:srgbClr val="472F46"/>
                </a:solidFill>
                <a:latin typeface="Calibri"/>
                <a:cs typeface="Calibri"/>
              </a:defRPr>
            </a:lvl2pPr>
            <a:lvl3pPr>
              <a:buClrTx/>
              <a:buFont typeface="Arial"/>
              <a:buChar char="•"/>
              <a:defRPr b="1">
                <a:solidFill>
                  <a:srgbClr val="472F46"/>
                </a:solidFill>
                <a:latin typeface="Calibri"/>
                <a:cs typeface="Calibri"/>
              </a:defRPr>
            </a:lvl3pPr>
            <a:lvl4pPr>
              <a:buClrTx/>
              <a:buFont typeface="Arial"/>
              <a:buChar char="•"/>
              <a:defRPr b="1">
                <a:solidFill>
                  <a:srgbClr val="472F46"/>
                </a:solidFill>
                <a:latin typeface="Calibri"/>
                <a:cs typeface="Calibri"/>
              </a:defRPr>
            </a:lvl4pPr>
            <a:lvl5pPr>
              <a:buClrTx/>
              <a:buFont typeface="Arial"/>
              <a:buChar char="•"/>
              <a:defRPr b="1">
                <a:solidFill>
                  <a:srgbClr val="472F46"/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88555" y="149199"/>
            <a:ext cx="8229600" cy="932714"/>
          </a:xfrm>
          <a:prstGeom prst="rect">
            <a:avLst/>
          </a:prstGeom>
        </p:spPr>
        <p:txBody>
          <a:bodyPr vert="horz"/>
          <a:lstStyle>
            <a:lvl1pPr algn="ctr">
              <a:defRPr sz="3600">
                <a:solidFill>
                  <a:srgbClr val="3F6075"/>
                </a:solidFill>
                <a:effectLst/>
                <a:latin typeface="Verdana"/>
                <a:cs typeface="Verdan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489600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Triangle 9"/>
          <p:cNvSpPr/>
          <p:nvPr userDrawn="1"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dirty="0"/>
          </a:p>
        </p:txBody>
      </p:sp>
      <p:sp>
        <p:nvSpPr>
          <p:cNvPr id="4" name="Date Placeholder 3"/>
          <p:cNvSpPr txBox="1">
            <a:spLocks/>
          </p:cNvSpPr>
          <p:nvPr userDrawn="1"/>
        </p:nvSpPr>
        <p:spPr>
          <a:xfrm>
            <a:off x="457200" y="6588125"/>
            <a:ext cx="3008313" cy="261938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457200" eaLnBrk="1" hangingPunct="1">
              <a:defRPr/>
            </a:pPr>
            <a:r>
              <a:rPr lang="en-US" sz="900" b="0" dirty="0" smtClean="0">
                <a:solidFill>
                  <a:srgbClr val="3F6075"/>
                </a:solidFill>
                <a:latin typeface="Calibri"/>
                <a:cs typeface="Calibri"/>
              </a:rPr>
              <a:t>Copyright © Next Step. All Rights Reserved. </a:t>
            </a: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4154488" y="6588125"/>
            <a:ext cx="914400" cy="261938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defTabSz="457200" eaLnBrk="1" hangingPunct="1">
              <a:defRPr/>
            </a:pPr>
            <a:fld id="{55A7009B-859D-441C-8DA4-293CB414DA34}" type="slidenum">
              <a:rPr lang="en-US" sz="900" b="0" smtClean="0">
                <a:solidFill>
                  <a:srgbClr val="898989"/>
                </a:solidFill>
                <a:latin typeface="Calibri"/>
                <a:cs typeface="Calibri"/>
              </a:rPr>
              <a:pPr algn="ctr" defTabSz="457200" eaLnBrk="1" hangingPunct="1">
                <a:defRPr/>
              </a:pPr>
              <a:t>‹#›</a:t>
            </a:fld>
            <a:endParaRPr lang="en-US" sz="900" b="0" dirty="0" smtClean="0">
              <a:solidFill>
                <a:srgbClr val="898989"/>
              </a:solidFill>
              <a:latin typeface="Calibri"/>
              <a:cs typeface="Calibri"/>
            </a:endParaRPr>
          </a:p>
        </p:txBody>
      </p:sp>
      <p:sp>
        <p:nvSpPr>
          <p:cNvPr id="7" name="Rectangle 9"/>
          <p:cNvSpPr/>
          <p:nvPr userDrawn="1"/>
        </p:nvSpPr>
        <p:spPr>
          <a:xfrm>
            <a:off x="0" y="0"/>
            <a:ext cx="9144000" cy="901700"/>
          </a:xfrm>
          <a:prstGeom prst="rect">
            <a:avLst/>
          </a:prstGeom>
          <a:gradFill flip="none" rotWithShape="1">
            <a:gsLst>
              <a:gs pos="100000">
                <a:srgbClr val="91ABC2"/>
              </a:gs>
              <a:gs pos="0">
                <a:srgbClr val="FFFFFF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dirty="0"/>
          </a:p>
        </p:txBody>
      </p:sp>
      <p:sp>
        <p:nvSpPr>
          <p:cNvPr id="8" name="Rectangle 10"/>
          <p:cNvSpPr/>
          <p:nvPr userDrawn="1"/>
        </p:nvSpPr>
        <p:spPr>
          <a:xfrm>
            <a:off x="0" y="6032031"/>
            <a:ext cx="9144000" cy="46037"/>
          </a:xfrm>
          <a:prstGeom prst="rect">
            <a:avLst/>
          </a:prstGeom>
          <a:solidFill>
            <a:srgbClr val="C1D1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dirty="0">
              <a:latin typeface="Calibri"/>
              <a:cs typeface="Calibri"/>
            </a:endParaRPr>
          </a:p>
        </p:txBody>
      </p:sp>
      <p:pic>
        <p:nvPicPr>
          <p:cNvPr id="9" name="Picture 11" descr="NextStepLogoNewTransparent.eps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10463" y="6222383"/>
            <a:ext cx="1449387" cy="38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88555" y="149199"/>
            <a:ext cx="8229600" cy="932714"/>
          </a:xfrm>
          <a:prstGeom prst="rect">
            <a:avLst/>
          </a:prstGeom>
        </p:spPr>
        <p:txBody>
          <a:bodyPr vert="horz"/>
          <a:lstStyle>
            <a:lvl1pPr algn="ctr">
              <a:defRPr sz="3600">
                <a:solidFill>
                  <a:srgbClr val="3F6075"/>
                </a:solidFill>
                <a:effectLst/>
                <a:latin typeface="Verdana"/>
                <a:cs typeface="Verdan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0"/>
          </p:nvPr>
        </p:nvSpPr>
        <p:spPr>
          <a:xfrm>
            <a:off x="473272" y="1175622"/>
            <a:ext cx="8247063" cy="4770704"/>
          </a:xfrm>
          <a:prstGeom prst="rect">
            <a:avLst/>
          </a:prstGeom>
        </p:spPr>
        <p:txBody>
          <a:bodyPr vert="horz"/>
          <a:lstStyle>
            <a:lvl1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Font typeface="Arial"/>
              <a:buChar char="•"/>
              <a:defRPr sz="2800" b="1">
                <a:solidFill>
                  <a:srgbClr val="472F46"/>
                </a:solidFill>
                <a:latin typeface="Calibri"/>
                <a:cs typeface="Calibri"/>
              </a:defRPr>
            </a:lvl1pPr>
            <a:lvl2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Font typeface="Arial"/>
              <a:buChar char="•"/>
              <a:defRPr sz="2400" b="1">
                <a:solidFill>
                  <a:srgbClr val="472F46"/>
                </a:solidFill>
                <a:latin typeface="Calibri"/>
                <a:cs typeface="Calibri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Font typeface="Arial"/>
              <a:buChar char="•"/>
              <a:defRPr sz="2200" b="1">
                <a:solidFill>
                  <a:srgbClr val="472F46"/>
                </a:solidFill>
                <a:latin typeface="Calibri"/>
                <a:cs typeface="Calibri"/>
              </a:defRPr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Font typeface="Arial"/>
              <a:buChar char="•"/>
              <a:defRPr sz="2200" b="1">
                <a:solidFill>
                  <a:srgbClr val="472F46"/>
                </a:solidFill>
                <a:latin typeface="Calibri"/>
                <a:cs typeface="Calibri"/>
              </a:defRPr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Font typeface="Arial"/>
              <a:buChar char="•"/>
              <a:defRPr sz="2200" b="1">
                <a:solidFill>
                  <a:srgbClr val="472F46"/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4" name="Picture 13" descr="Screen shot 2012-04-30 at 8.21.26 AM.png"/>
          <p:cNvPicPr>
            <a:picLocks noChangeAspect="1"/>
          </p:cNvPicPr>
          <p:nvPr userDrawn="1"/>
        </p:nvPicPr>
        <p:blipFill>
          <a:blip r:embed="rId3" cstate="print"/>
          <a:srcRect t="8212" r="76416" b="35158"/>
          <a:stretch>
            <a:fillRect/>
          </a:stretch>
        </p:blipFill>
        <p:spPr>
          <a:xfrm>
            <a:off x="57720" y="6061790"/>
            <a:ext cx="672814" cy="64226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683067" y="6175610"/>
            <a:ext cx="1807925" cy="393731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Triangle 9"/>
          <p:cNvSpPr/>
          <p:nvPr userDrawn="1"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dirty="0"/>
          </a:p>
        </p:txBody>
      </p:sp>
      <p:sp>
        <p:nvSpPr>
          <p:cNvPr id="4" name="Date Placeholder 3"/>
          <p:cNvSpPr txBox="1">
            <a:spLocks/>
          </p:cNvSpPr>
          <p:nvPr userDrawn="1"/>
        </p:nvSpPr>
        <p:spPr>
          <a:xfrm>
            <a:off x="457200" y="6588125"/>
            <a:ext cx="3008313" cy="261938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457200" eaLnBrk="1" hangingPunct="1">
              <a:defRPr/>
            </a:pPr>
            <a:r>
              <a:rPr lang="en-US" sz="900" b="0" dirty="0" smtClean="0">
                <a:solidFill>
                  <a:srgbClr val="3F6075"/>
                </a:solidFill>
                <a:latin typeface="Calibri"/>
                <a:cs typeface="Calibri"/>
              </a:rPr>
              <a:t>Copyright © Next Step. All Rights Reserved. </a:t>
            </a:r>
          </a:p>
        </p:txBody>
      </p:sp>
      <p:sp>
        <p:nvSpPr>
          <p:cNvPr id="5" name="Footer Placeholder 4"/>
          <p:cNvSpPr txBox="1">
            <a:spLocks/>
          </p:cNvSpPr>
          <p:nvPr userDrawn="1"/>
        </p:nvSpPr>
        <p:spPr>
          <a:xfrm>
            <a:off x="5595938" y="6597650"/>
            <a:ext cx="3175000" cy="260350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defTabSz="457200" eaLnBrk="1" hangingPunct="1">
              <a:defRPr/>
            </a:pPr>
            <a:r>
              <a:rPr lang="en-US" sz="900" b="0" dirty="0" smtClean="0">
                <a:solidFill>
                  <a:srgbClr val="3F6075"/>
                </a:solidFill>
                <a:latin typeface="Calibri"/>
                <a:cs typeface="Calibri"/>
              </a:rPr>
              <a:t>www.nextstepgrowth.com </a:t>
            </a: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4154488" y="6588125"/>
            <a:ext cx="914400" cy="261938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defTabSz="457200" eaLnBrk="1" hangingPunct="1">
              <a:defRPr/>
            </a:pPr>
            <a:fld id="{55A7009B-859D-441C-8DA4-293CB414DA34}" type="slidenum">
              <a:rPr lang="en-US" sz="900" b="0" smtClean="0">
                <a:solidFill>
                  <a:srgbClr val="898989"/>
                </a:solidFill>
                <a:latin typeface="Calibri"/>
                <a:cs typeface="Calibri"/>
              </a:rPr>
              <a:pPr algn="ctr" defTabSz="457200" eaLnBrk="1" hangingPunct="1">
                <a:defRPr/>
              </a:pPr>
              <a:t>‹#›</a:t>
            </a:fld>
            <a:endParaRPr lang="en-US" sz="900" b="0" dirty="0" smtClean="0">
              <a:solidFill>
                <a:srgbClr val="898989"/>
              </a:solidFill>
              <a:latin typeface="Calibri"/>
              <a:cs typeface="Calibri"/>
            </a:endParaRPr>
          </a:p>
        </p:txBody>
      </p:sp>
      <p:sp>
        <p:nvSpPr>
          <p:cNvPr id="7" name="Rectangle 9"/>
          <p:cNvSpPr/>
          <p:nvPr userDrawn="1"/>
        </p:nvSpPr>
        <p:spPr>
          <a:xfrm>
            <a:off x="0" y="0"/>
            <a:ext cx="9144000" cy="901700"/>
          </a:xfrm>
          <a:prstGeom prst="rect">
            <a:avLst/>
          </a:prstGeom>
          <a:gradFill flip="none" rotWithShape="1">
            <a:gsLst>
              <a:gs pos="100000">
                <a:srgbClr val="91ABC2"/>
              </a:gs>
              <a:gs pos="0">
                <a:srgbClr val="FFFFFF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dirty="0"/>
          </a:p>
        </p:txBody>
      </p:sp>
      <p:sp>
        <p:nvSpPr>
          <p:cNvPr id="8" name="Rectangle 10"/>
          <p:cNvSpPr/>
          <p:nvPr userDrawn="1"/>
        </p:nvSpPr>
        <p:spPr>
          <a:xfrm>
            <a:off x="0" y="6551613"/>
            <a:ext cx="9144000" cy="46037"/>
          </a:xfrm>
          <a:prstGeom prst="rect">
            <a:avLst/>
          </a:prstGeom>
          <a:solidFill>
            <a:srgbClr val="C1D1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dirty="0"/>
          </a:p>
        </p:txBody>
      </p:sp>
      <p:pic>
        <p:nvPicPr>
          <p:cNvPr id="9" name="Picture 11" descr="NextStepLogoNewTransparent.eps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10463" y="6126163"/>
            <a:ext cx="1449387" cy="38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2" descr="NextStepLogoNewTransparent.eps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10463" y="6126163"/>
            <a:ext cx="1449387" cy="38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75855" y="149199"/>
            <a:ext cx="8229600" cy="932714"/>
          </a:xfrm>
          <a:prstGeom prst="rect">
            <a:avLst/>
          </a:prstGeom>
        </p:spPr>
        <p:txBody>
          <a:bodyPr vert="horz"/>
          <a:lstStyle>
            <a:lvl1pPr algn="ctr">
              <a:defRPr sz="3600">
                <a:solidFill>
                  <a:srgbClr val="3F6075"/>
                </a:solidFill>
                <a:effectLst/>
                <a:latin typeface="Verdana"/>
                <a:cs typeface="Verdan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0"/>
          </p:nvPr>
        </p:nvSpPr>
        <p:spPr>
          <a:xfrm>
            <a:off x="485973" y="1221818"/>
            <a:ext cx="3832028" cy="4906962"/>
          </a:xfrm>
          <a:prstGeom prst="rect">
            <a:avLst/>
          </a:prstGeom>
        </p:spPr>
        <p:txBody>
          <a:bodyPr vert="horz"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Font typeface="Arial"/>
              <a:buChar char="•"/>
              <a:defRPr sz="2800" b="1">
                <a:solidFill>
                  <a:srgbClr val="472F46"/>
                </a:solidFill>
                <a:latin typeface="Calibri"/>
                <a:cs typeface="Calibri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Font typeface="Arial"/>
              <a:buChar char="•"/>
              <a:defRPr sz="2400" b="1">
                <a:solidFill>
                  <a:srgbClr val="472F46"/>
                </a:solidFill>
                <a:latin typeface="Calibri"/>
                <a:cs typeface="Calibri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Font typeface="Arial"/>
              <a:buChar char="•"/>
              <a:defRPr sz="2200" b="1">
                <a:solidFill>
                  <a:srgbClr val="472F46"/>
                </a:solidFill>
                <a:latin typeface="Calibri"/>
                <a:cs typeface="Calibri"/>
              </a:defRPr>
            </a:lvl3pPr>
            <a:lvl4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Font typeface="Arial"/>
              <a:buChar char="•"/>
              <a:defRPr sz="2200" b="1">
                <a:solidFill>
                  <a:srgbClr val="472F46"/>
                </a:solidFill>
                <a:latin typeface="Calibri"/>
                <a:cs typeface="Calibri"/>
              </a:defRPr>
            </a:lvl4pPr>
            <a:lvl5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Font typeface="Arial"/>
              <a:buChar char="•"/>
              <a:defRPr sz="2200" b="1">
                <a:solidFill>
                  <a:srgbClr val="472F46"/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Content Placeholder 12"/>
          <p:cNvSpPr>
            <a:spLocks noGrp="1"/>
          </p:cNvSpPr>
          <p:nvPr>
            <p:ph sz="quarter" idx="11"/>
          </p:nvPr>
        </p:nvSpPr>
        <p:spPr>
          <a:xfrm>
            <a:off x="4689673" y="1209118"/>
            <a:ext cx="3832028" cy="4906962"/>
          </a:xfrm>
          <a:prstGeom prst="rect">
            <a:avLst/>
          </a:prstGeom>
        </p:spPr>
        <p:txBody>
          <a:bodyPr vert="horz"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Font typeface="Arial"/>
              <a:buChar char="•"/>
              <a:defRPr sz="2800" b="1">
                <a:solidFill>
                  <a:srgbClr val="472F46"/>
                </a:solidFill>
                <a:latin typeface="Calibri"/>
                <a:cs typeface="Calibri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Font typeface="Arial"/>
              <a:buChar char="•"/>
              <a:defRPr sz="2400" b="1">
                <a:solidFill>
                  <a:srgbClr val="472F46"/>
                </a:solidFill>
                <a:latin typeface="Calibri"/>
                <a:cs typeface="Calibri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Font typeface="Arial"/>
              <a:buChar char="•"/>
              <a:defRPr sz="2200" b="1">
                <a:solidFill>
                  <a:srgbClr val="472F46"/>
                </a:solidFill>
                <a:latin typeface="Calibri"/>
                <a:cs typeface="Calibri"/>
              </a:defRPr>
            </a:lvl3pPr>
            <a:lvl4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Font typeface="Arial"/>
              <a:buChar char="•"/>
              <a:defRPr sz="2200" b="1">
                <a:solidFill>
                  <a:srgbClr val="472F46"/>
                </a:solidFill>
                <a:latin typeface="Calibri"/>
                <a:cs typeface="Calibri"/>
              </a:defRPr>
            </a:lvl4pPr>
            <a:lvl5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Font typeface="Arial"/>
              <a:buChar char="•"/>
              <a:defRPr sz="2200" b="1">
                <a:solidFill>
                  <a:srgbClr val="472F46"/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Triangle 9"/>
          <p:cNvSpPr/>
          <p:nvPr userDrawn="1"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dirty="0"/>
          </a:p>
        </p:txBody>
      </p:sp>
      <p:sp>
        <p:nvSpPr>
          <p:cNvPr id="4" name="Date Placeholder 3"/>
          <p:cNvSpPr txBox="1">
            <a:spLocks/>
          </p:cNvSpPr>
          <p:nvPr userDrawn="1"/>
        </p:nvSpPr>
        <p:spPr>
          <a:xfrm>
            <a:off x="457200" y="6588125"/>
            <a:ext cx="3008313" cy="261938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457200" eaLnBrk="1" hangingPunct="1">
              <a:defRPr/>
            </a:pPr>
            <a:r>
              <a:rPr lang="en-US" sz="900" b="0" dirty="0" smtClean="0">
                <a:solidFill>
                  <a:srgbClr val="5D707E"/>
                </a:solidFill>
                <a:latin typeface="Calibri"/>
                <a:cs typeface="Calibri"/>
              </a:rPr>
              <a:t>Copyright © Next Step. All Rights Reserved. </a:t>
            </a:r>
          </a:p>
        </p:txBody>
      </p:sp>
      <p:sp>
        <p:nvSpPr>
          <p:cNvPr id="5" name="Footer Placeholder 4"/>
          <p:cNvSpPr txBox="1">
            <a:spLocks/>
          </p:cNvSpPr>
          <p:nvPr userDrawn="1"/>
        </p:nvSpPr>
        <p:spPr>
          <a:xfrm>
            <a:off x="5595938" y="6597650"/>
            <a:ext cx="3175000" cy="260350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defTabSz="457200" eaLnBrk="1" hangingPunct="1">
              <a:defRPr/>
            </a:pPr>
            <a:r>
              <a:rPr lang="en-US" sz="900" b="0" dirty="0" smtClean="0">
                <a:solidFill>
                  <a:srgbClr val="5D707E"/>
                </a:solidFill>
                <a:latin typeface="Calibri"/>
                <a:cs typeface="Calibri"/>
              </a:rPr>
              <a:t>www.nextstepgrowth.com </a:t>
            </a:r>
            <a:endParaRPr lang="en-US" sz="900" b="0" dirty="0" smtClean="0">
              <a:solidFill>
                <a:srgbClr val="898989"/>
              </a:solidFill>
              <a:latin typeface="Calibri"/>
              <a:cs typeface="Calibri"/>
            </a:endParaRP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4154488" y="6588125"/>
            <a:ext cx="914400" cy="261938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defTabSz="457200" eaLnBrk="1" hangingPunct="1">
              <a:defRPr/>
            </a:pPr>
            <a:fld id="{55A7009B-859D-441C-8DA4-293CB414DA34}" type="slidenum">
              <a:rPr lang="en-US" sz="900" b="0" smtClean="0">
                <a:solidFill>
                  <a:srgbClr val="898989"/>
                </a:solidFill>
                <a:latin typeface="Calibri"/>
                <a:cs typeface="Calibri"/>
              </a:rPr>
              <a:pPr algn="ctr" defTabSz="457200" eaLnBrk="1" hangingPunct="1">
                <a:defRPr/>
              </a:pPr>
              <a:t>‹#›</a:t>
            </a:fld>
            <a:endParaRPr lang="en-US" sz="900" b="0" dirty="0" smtClean="0">
              <a:solidFill>
                <a:srgbClr val="898989"/>
              </a:solidFill>
              <a:latin typeface="Calibri"/>
              <a:cs typeface="Calibri"/>
            </a:endParaRPr>
          </a:p>
        </p:txBody>
      </p:sp>
      <p:sp>
        <p:nvSpPr>
          <p:cNvPr id="7" name="Rectangle 9"/>
          <p:cNvSpPr/>
          <p:nvPr userDrawn="1"/>
        </p:nvSpPr>
        <p:spPr>
          <a:xfrm>
            <a:off x="0" y="0"/>
            <a:ext cx="9144000" cy="901700"/>
          </a:xfrm>
          <a:prstGeom prst="rect">
            <a:avLst/>
          </a:prstGeom>
          <a:gradFill flip="none" rotWithShape="1">
            <a:gsLst>
              <a:gs pos="100000">
                <a:srgbClr val="91ABC2"/>
              </a:gs>
              <a:gs pos="0">
                <a:srgbClr val="FFFFFF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dirty="0"/>
          </a:p>
        </p:txBody>
      </p:sp>
      <p:sp>
        <p:nvSpPr>
          <p:cNvPr id="8" name="Rectangle 10"/>
          <p:cNvSpPr/>
          <p:nvPr userDrawn="1"/>
        </p:nvSpPr>
        <p:spPr>
          <a:xfrm>
            <a:off x="0" y="6551613"/>
            <a:ext cx="9144000" cy="46037"/>
          </a:xfrm>
          <a:prstGeom prst="rect">
            <a:avLst/>
          </a:prstGeom>
          <a:solidFill>
            <a:srgbClr val="C1D1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dirty="0">
              <a:latin typeface="Calibri"/>
              <a:cs typeface="Calibri"/>
            </a:endParaRPr>
          </a:p>
        </p:txBody>
      </p:sp>
      <p:pic>
        <p:nvPicPr>
          <p:cNvPr id="9" name="Picture 11" descr="NextStepLogoNewTransparent.eps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10463" y="6126163"/>
            <a:ext cx="1449387" cy="38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2" descr="NextStepLogoNewTransparent.eps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10463" y="6126163"/>
            <a:ext cx="1449387" cy="38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88555" y="149199"/>
            <a:ext cx="8229600" cy="932714"/>
          </a:xfrm>
          <a:prstGeom prst="rect">
            <a:avLst/>
          </a:prstGeom>
        </p:spPr>
        <p:txBody>
          <a:bodyPr vert="horz"/>
          <a:lstStyle>
            <a:lvl1pPr algn="ctr">
              <a:defRPr sz="3600">
                <a:solidFill>
                  <a:srgbClr val="3F6075"/>
                </a:solidFill>
                <a:effectLst/>
                <a:latin typeface="Verdana"/>
                <a:cs typeface="Verdan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513" y="585788"/>
            <a:ext cx="6351587" cy="7413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538" y="1570038"/>
            <a:ext cx="8099425" cy="48196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921584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Triangle 9"/>
          <p:cNvSpPr/>
          <p:nvPr userDrawn="1"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/>
          </a:p>
        </p:txBody>
      </p:sp>
      <p:sp>
        <p:nvSpPr>
          <p:cNvPr id="4" name="Date Placeholder 3"/>
          <p:cNvSpPr txBox="1">
            <a:spLocks/>
          </p:cNvSpPr>
          <p:nvPr userDrawn="1"/>
        </p:nvSpPr>
        <p:spPr>
          <a:xfrm>
            <a:off x="457200" y="6588125"/>
            <a:ext cx="3008313" cy="261938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457200" eaLnBrk="1" hangingPunct="1">
              <a:defRPr/>
            </a:pPr>
            <a:r>
              <a:rPr lang="en-US" sz="900" b="0" smtClean="0">
                <a:solidFill>
                  <a:srgbClr val="5D707E"/>
                </a:solidFill>
                <a:latin typeface="Times New Roman" charset="0"/>
                <a:cs typeface="Times New Roman" charset="0"/>
              </a:rPr>
              <a:t>Copyright © Next Step. All Rights Reserved. </a:t>
            </a:r>
            <a:endParaRPr lang="en-US" sz="900" b="0" smtClean="0">
              <a:solidFill>
                <a:srgbClr val="5D707E"/>
              </a:solidFill>
              <a:latin typeface="Calibri" charset="0"/>
              <a:cs typeface="+mn-cs"/>
            </a:endParaRPr>
          </a:p>
        </p:txBody>
      </p:sp>
      <p:sp>
        <p:nvSpPr>
          <p:cNvPr id="5" name="Footer Placeholder 4"/>
          <p:cNvSpPr txBox="1">
            <a:spLocks/>
          </p:cNvSpPr>
          <p:nvPr userDrawn="1"/>
        </p:nvSpPr>
        <p:spPr>
          <a:xfrm>
            <a:off x="5595938" y="6597650"/>
            <a:ext cx="3175000" cy="260350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defTabSz="457200" eaLnBrk="1" hangingPunct="1">
              <a:defRPr/>
            </a:pPr>
            <a:r>
              <a:rPr lang="en-US" sz="900" b="0" smtClean="0">
                <a:solidFill>
                  <a:srgbClr val="5D707E"/>
                </a:solidFill>
                <a:latin typeface="Times New Roman" charset="0"/>
                <a:cs typeface="Times New Roman" charset="0"/>
              </a:rPr>
              <a:t>www.nextstepgrowth.com </a:t>
            </a:r>
            <a:endParaRPr lang="en-US" sz="900" b="0" smtClean="0">
              <a:solidFill>
                <a:srgbClr val="898989"/>
              </a:solidFill>
              <a:latin typeface="Calibri" charset="0"/>
              <a:cs typeface="+mn-cs"/>
            </a:endParaRP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4154488" y="6588125"/>
            <a:ext cx="914400" cy="261938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defTabSz="457200" eaLnBrk="1" hangingPunct="1">
              <a:defRPr/>
            </a:pPr>
            <a:fld id="{55A7009B-859D-441C-8DA4-293CB414DA34}" type="slidenum">
              <a:rPr lang="en-US" sz="900" b="0" smtClean="0">
                <a:solidFill>
                  <a:srgbClr val="898989"/>
                </a:solidFill>
                <a:latin typeface="Times New Roman" charset="0"/>
                <a:cs typeface="Times New Roman" charset="0"/>
              </a:rPr>
              <a:pPr algn="ctr" defTabSz="457200" eaLnBrk="1" hangingPunct="1">
                <a:defRPr/>
              </a:pPr>
              <a:t>‹#›</a:t>
            </a:fld>
            <a:endParaRPr lang="en-US" sz="900" b="0" smtClean="0">
              <a:solidFill>
                <a:srgbClr val="898989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7" name="Rectangle 9"/>
          <p:cNvSpPr/>
          <p:nvPr userDrawn="1"/>
        </p:nvSpPr>
        <p:spPr>
          <a:xfrm>
            <a:off x="0" y="0"/>
            <a:ext cx="9144000" cy="901700"/>
          </a:xfrm>
          <a:prstGeom prst="rect">
            <a:avLst/>
          </a:prstGeom>
          <a:gradFill flip="none" rotWithShape="1">
            <a:gsLst>
              <a:gs pos="100000">
                <a:srgbClr val="91ABC2"/>
              </a:gs>
              <a:gs pos="0">
                <a:srgbClr val="FFFFFF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/>
          </a:p>
        </p:txBody>
      </p:sp>
      <p:sp>
        <p:nvSpPr>
          <p:cNvPr id="8" name="Rectangle 10"/>
          <p:cNvSpPr/>
          <p:nvPr userDrawn="1"/>
        </p:nvSpPr>
        <p:spPr>
          <a:xfrm>
            <a:off x="0" y="6551613"/>
            <a:ext cx="9144000" cy="46037"/>
          </a:xfrm>
          <a:prstGeom prst="rect">
            <a:avLst/>
          </a:prstGeom>
          <a:solidFill>
            <a:srgbClr val="C1D1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/>
          </a:p>
        </p:txBody>
      </p:sp>
      <p:pic>
        <p:nvPicPr>
          <p:cNvPr id="9" name="Picture 11" descr="NextStepLogoNewTransparent.eps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10463" y="6126163"/>
            <a:ext cx="1449387" cy="38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2" descr="NextStepLogoNewTransparent.eps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10463" y="6126163"/>
            <a:ext cx="1449387" cy="38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Content Placeholder 12"/>
          <p:cNvSpPr>
            <a:spLocks noGrp="1"/>
          </p:cNvSpPr>
          <p:nvPr>
            <p:ph sz="quarter" idx="10"/>
          </p:nvPr>
        </p:nvSpPr>
        <p:spPr>
          <a:xfrm>
            <a:off x="501650" y="1176338"/>
            <a:ext cx="8247063" cy="4906962"/>
          </a:xfrm>
          <a:prstGeom prst="rect">
            <a:avLst/>
          </a:prstGeom>
        </p:spPr>
        <p:txBody>
          <a:bodyPr vert="horz"/>
          <a:lstStyle>
            <a:lvl1pPr>
              <a:buClrTx/>
              <a:buFont typeface="Arial"/>
              <a:buChar char="•"/>
              <a:defRPr sz="2800" b="1">
                <a:solidFill>
                  <a:srgbClr val="472F46"/>
                </a:solidFill>
                <a:latin typeface="Calibri"/>
                <a:cs typeface="Calibri"/>
              </a:defRPr>
            </a:lvl1pPr>
            <a:lvl2pPr>
              <a:buClrTx/>
              <a:buFont typeface="Arial"/>
              <a:buChar char="•"/>
              <a:defRPr b="1">
                <a:solidFill>
                  <a:srgbClr val="472F46"/>
                </a:solidFill>
                <a:latin typeface="Calibri"/>
                <a:cs typeface="Calibri"/>
              </a:defRPr>
            </a:lvl2pPr>
            <a:lvl3pPr>
              <a:buClrTx/>
              <a:buFont typeface="Arial"/>
              <a:buChar char="•"/>
              <a:defRPr b="1">
                <a:solidFill>
                  <a:srgbClr val="472F46"/>
                </a:solidFill>
                <a:latin typeface="Calibri"/>
                <a:cs typeface="Calibri"/>
              </a:defRPr>
            </a:lvl3pPr>
            <a:lvl4pPr>
              <a:buClrTx/>
              <a:buFont typeface="Arial"/>
              <a:buChar char="•"/>
              <a:defRPr b="1">
                <a:solidFill>
                  <a:srgbClr val="472F46"/>
                </a:solidFill>
                <a:latin typeface="Calibri"/>
                <a:cs typeface="Calibri"/>
              </a:defRPr>
            </a:lvl4pPr>
            <a:lvl5pPr>
              <a:buClrTx/>
              <a:buFont typeface="Arial"/>
              <a:buChar char="•"/>
              <a:defRPr b="1">
                <a:solidFill>
                  <a:srgbClr val="472F46"/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88555" y="149199"/>
            <a:ext cx="8229600" cy="932714"/>
          </a:xfrm>
          <a:prstGeom prst="rect">
            <a:avLst/>
          </a:prstGeom>
        </p:spPr>
        <p:txBody>
          <a:bodyPr vert="horz"/>
          <a:lstStyle>
            <a:lvl1pPr algn="ctr">
              <a:defRPr sz="3600">
                <a:solidFill>
                  <a:srgbClr val="3F6075"/>
                </a:solidFill>
                <a:effectLst/>
                <a:latin typeface="Verdana"/>
                <a:cs typeface="Verdan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895399"/>
      </p:ext>
    </p:extLst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3868378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Triangle 9"/>
          <p:cNvSpPr/>
          <p:nvPr userDrawn="1"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/>
          </a:p>
        </p:txBody>
      </p:sp>
      <p:sp>
        <p:nvSpPr>
          <p:cNvPr id="4" name="Date Placeholder 3"/>
          <p:cNvSpPr txBox="1">
            <a:spLocks/>
          </p:cNvSpPr>
          <p:nvPr userDrawn="1"/>
        </p:nvSpPr>
        <p:spPr>
          <a:xfrm>
            <a:off x="457200" y="6588125"/>
            <a:ext cx="3008313" cy="261938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457200" eaLnBrk="1" hangingPunct="1">
              <a:defRPr/>
            </a:pPr>
            <a:r>
              <a:rPr lang="en-US" sz="900" b="0" dirty="0" smtClean="0">
                <a:solidFill>
                  <a:srgbClr val="5D707E"/>
                </a:solidFill>
                <a:latin typeface="Calibri" pitchFamily="34" charset="0"/>
                <a:cs typeface="Calibri" pitchFamily="34" charset="0"/>
              </a:rPr>
              <a:t>Copyright © Next Step. All Rights Reserved. </a:t>
            </a:r>
          </a:p>
        </p:txBody>
      </p:sp>
      <p:sp>
        <p:nvSpPr>
          <p:cNvPr id="5" name="Footer Placeholder 4"/>
          <p:cNvSpPr txBox="1">
            <a:spLocks/>
          </p:cNvSpPr>
          <p:nvPr userDrawn="1"/>
        </p:nvSpPr>
        <p:spPr>
          <a:xfrm>
            <a:off x="5595938" y="6597650"/>
            <a:ext cx="3175000" cy="260350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defTabSz="457200" eaLnBrk="1" hangingPunct="1">
              <a:defRPr/>
            </a:pPr>
            <a:r>
              <a:rPr lang="en-US" sz="900" b="0" dirty="0" smtClean="0">
                <a:solidFill>
                  <a:srgbClr val="5D707E"/>
                </a:solidFill>
                <a:latin typeface="Calibri" pitchFamily="34" charset="0"/>
                <a:cs typeface="Calibri" pitchFamily="34" charset="0"/>
              </a:rPr>
              <a:t>www.nextstepgrowth.com </a:t>
            </a:r>
            <a:endParaRPr lang="en-US" sz="900" b="0" dirty="0" smtClean="0">
              <a:solidFill>
                <a:srgbClr val="898989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4154488" y="6588125"/>
            <a:ext cx="914400" cy="261938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defTabSz="457200" eaLnBrk="1" hangingPunct="1">
              <a:defRPr/>
            </a:pPr>
            <a:fld id="{426F2BED-765C-4E01-B77D-34D740CFE2E1}" type="slidenum">
              <a:rPr lang="en-US" sz="900" b="0" smtClean="0">
                <a:solidFill>
                  <a:srgbClr val="898989"/>
                </a:solidFill>
                <a:latin typeface="Calibri" pitchFamily="34" charset="0"/>
                <a:cs typeface="Calibri" pitchFamily="34" charset="0"/>
              </a:rPr>
              <a:pPr algn="ctr" defTabSz="457200" eaLnBrk="1" hangingPunct="1">
                <a:defRPr/>
              </a:pPr>
              <a:t>‹#›</a:t>
            </a:fld>
            <a:endParaRPr lang="en-US" sz="900" b="0" dirty="0" smtClean="0">
              <a:solidFill>
                <a:srgbClr val="898989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9"/>
          <p:cNvSpPr/>
          <p:nvPr userDrawn="1"/>
        </p:nvSpPr>
        <p:spPr>
          <a:xfrm>
            <a:off x="0" y="0"/>
            <a:ext cx="9144000" cy="901700"/>
          </a:xfrm>
          <a:prstGeom prst="rect">
            <a:avLst/>
          </a:prstGeom>
          <a:gradFill flip="none" rotWithShape="1">
            <a:gsLst>
              <a:gs pos="100000">
                <a:srgbClr val="91ABC2"/>
              </a:gs>
              <a:gs pos="0">
                <a:srgbClr val="FFFFFF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/>
          </a:p>
        </p:txBody>
      </p:sp>
      <p:sp>
        <p:nvSpPr>
          <p:cNvPr id="8" name="Rectangle 10"/>
          <p:cNvSpPr/>
          <p:nvPr userDrawn="1"/>
        </p:nvSpPr>
        <p:spPr>
          <a:xfrm>
            <a:off x="0" y="6551613"/>
            <a:ext cx="9144000" cy="46037"/>
          </a:xfrm>
          <a:prstGeom prst="rect">
            <a:avLst/>
          </a:prstGeom>
          <a:solidFill>
            <a:srgbClr val="C1D1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/>
          </a:p>
        </p:txBody>
      </p:sp>
      <p:pic>
        <p:nvPicPr>
          <p:cNvPr id="9" name="Picture 11" descr="NextStepLogoNewTransparent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0463" y="6126163"/>
            <a:ext cx="1449387" cy="38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 descr="NextStepLogoNewTransparent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0463" y="6126163"/>
            <a:ext cx="1449387" cy="38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1393" y="399143"/>
            <a:ext cx="8112125" cy="2407042"/>
          </a:xfr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en-US" sz="5400" b="0" kern="1200" spc="-150" baseline="0" dirty="0">
                <a:gradFill flip="none" rotWithShape="1">
                  <a:gsLst>
                    <a:gs pos="0">
                      <a:srgbClr val="55E6ED"/>
                    </a:gs>
                    <a:gs pos="80000">
                      <a:srgbClr val="009249"/>
                    </a:gs>
                  </a:gsLst>
                  <a:lin ang="120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618835"/>
      </p:ext>
    </p:extLst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5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1143000" y="4876800"/>
            <a:ext cx="7772400" cy="1470025"/>
          </a:xfrm>
          <a:prstGeom prst="rect">
            <a:avLst/>
          </a:prstGeom>
        </p:spPr>
        <p:txBody>
          <a:bodyPr anchor="ctr"/>
          <a:lstStyle>
            <a:lvl1pPr algn="r"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Company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400" b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400" smtClean="0">
                <a:solidFill>
                  <a:schemeClr val="tx1"/>
                </a:solidFill>
                <a:latin typeface="Times" pitchFamily="-109" charset="0"/>
              </a:defRPr>
            </a:lvl1pPr>
          </a:lstStyle>
          <a:p>
            <a:pPr>
              <a:defRPr/>
            </a:pPr>
            <a:fld id="{E0041ECA-707C-41A5-A8A3-C52477A5EA6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 txBox="1">
            <a:spLocks/>
          </p:cNvSpPr>
          <p:nvPr userDrawn="1"/>
        </p:nvSpPr>
        <p:spPr>
          <a:xfrm>
            <a:off x="457200" y="6588125"/>
            <a:ext cx="3008313" cy="261938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457200" eaLnBrk="1" hangingPunct="1">
              <a:defRPr/>
            </a:pPr>
            <a:r>
              <a:rPr lang="en-US" sz="900" b="0" dirty="0" smtClean="0">
                <a:solidFill>
                  <a:srgbClr val="5D707E"/>
                </a:solidFill>
                <a:latin typeface="Calibri"/>
                <a:cs typeface="Calibri"/>
              </a:rPr>
              <a:t>Copyright © Next Step. All Rights Reserved. </a:t>
            </a:r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5595938" y="6597650"/>
            <a:ext cx="3175000" cy="260350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defTabSz="457200" eaLnBrk="1" hangingPunct="1">
              <a:defRPr/>
            </a:pPr>
            <a:r>
              <a:rPr lang="en-US" sz="900" b="0" dirty="0" smtClean="0">
                <a:solidFill>
                  <a:srgbClr val="5D707E"/>
                </a:solidFill>
                <a:latin typeface="Calibri"/>
                <a:cs typeface="Calibri"/>
              </a:rPr>
              <a:t>www.nextstepgrowth.com </a:t>
            </a:r>
            <a:endParaRPr lang="en-US" sz="900" b="0" dirty="0" smtClean="0">
              <a:solidFill>
                <a:srgbClr val="898989"/>
              </a:solidFill>
              <a:latin typeface="Calibri"/>
              <a:cs typeface="Calibri"/>
            </a:endParaRP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4154488" y="6588125"/>
            <a:ext cx="914400" cy="261938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defTabSz="457200" eaLnBrk="1" hangingPunct="1">
              <a:defRPr/>
            </a:pPr>
            <a:fld id="{33B81776-E891-47ED-AD21-8A7B6D2000D8}" type="slidenum">
              <a:rPr lang="en-US" sz="900" b="0" smtClean="0">
                <a:solidFill>
                  <a:srgbClr val="898989"/>
                </a:solidFill>
                <a:latin typeface="Calibri"/>
                <a:cs typeface="Calibri"/>
              </a:rPr>
              <a:pPr algn="ctr" defTabSz="457200" eaLnBrk="1" hangingPunct="1">
                <a:defRPr/>
              </a:pPr>
              <a:t>‹#›</a:t>
            </a:fld>
            <a:endParaRPr lang="en-US" sz="900" b="0" dirty="0" smtClean="0">
              <a:solidFill>
                <a:srgbClr val="898989"/>
              </a:solidFill>
              <a:latin typeface="Calibri"/>
              <a:cs typeface="Calibri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901700"/>
          </a:xfrm>
          <a:prstGeom prst="rect">
            <a:avLst/>
          </a:prstGeom>
          <a:gradFill flip="none" rotWithShape="1">
            <a:gsLst>
              <a:gs pos="100000">
                <a:srgbClr val="91ABC2"/>
              </a:gs>
              <a:gs pos="0">
                <a:srgbClr val="FFFFFF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6551613"/>
            <a:ext cx="9144000" cy="46037"/>
          </a:xfrm>
          <a:prstGeom prst="rect">
            <a:avLst/>
          </a:prstGeom>
          <a:solidFill>
            <a:srgbClr val="C1D1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dirty="0"/>
          </a:p>
        </p:txBody>
      </p:sp>
      <p:pic>
        <p:nvPicPr>
          <p:cNvPr id="1031" name="Picture 11" descr="NextStepLogoNewTransparent.eps"/>
          <p:cNvPicPr>
            <a:picLocks noChangeAspect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510463" y="6126163"/>
            <a:ext cx="1449387" cy="38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 userDrawn="1"/>
        </p:nvSpPr>
        <p:spPr>
          <a:xfrm>
            <a:off x="0" y="0"/>
            <a:ext cx="9144000" cy="901700"/>
          </a:xfrm>
          <a:prstGeom prst="rect">
            <a:avLst/>
          </a:prstGeom>
          <a:gradFill flip="none" rotWithShape="1">
            <a:gsLst>
              <a:gs pos="100000">
                <a:srgbClr val="91ABC2"/>
              </a:gs>
              <a:gs pos="0">
                <a:srgbClr val="FFFFFF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0" y="6551613"/>
            <a:ext cx="9144000" cy="46037"/>
          </a:xfrm>
          <a:prstGeom prst="rect">
            <a:avLst/>
          </a:prstGeom>
          <a:solidFill>
            <a:srgbClr val="C1D1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7400925" y="6013450"/>
            <a:ext cx="1743075" cy="5207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dirty="0">
              <a:solidFill>
                <a:srgbClr val="3F6075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  <p:sldLayoutId id="2147483865" r:id="rId5"/>
    <p:sldLayoutId id="2147483866" r:id="rId6"/>
    <p:sldLayoutId id="2147483867" r:id="rId7"/>
    <p:sldLayoutId id="2147483868" r:id="rId8"/>
    <p:sldLayoutId id="2147483876" r:id="rId9"/>
  </p:sldLayoutIdLst>
  <p:transition spd="slow">
    <p:wipe dir="d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 txBox="1">
            <a:spLocks/>
          </p:cNvSpPr>
          <p:nvPr userDrawn="1"/>
        </p:nvSpPr>
        <p:spPr>
          <a:xfrm>
            <a:off x="457200" y="6588125"/>
            <a:ext cx="3008313" cy="261938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457200" eaLnBrk="1" hangingPunct="1">
              <a:defRPr/>
            </a:pPr>
            <a:r>
              <a:rPr lang="en-US" sz="900" b="0" dirty="0" smtClean="0">
                <a:solidFill>
                  <a:srgbClr val="5D707E"/>
                </a:solidFill>
                <a:latin typeface="Calibri"/>
                <a:cs typeface="Calibri"/>
              </a:rPr>
              <a:t>Copyright © Next Step. All Rights Reserved. </a:t>
            </a:r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5595938" y="6597650"/>
            <a:ext cx="3175000" cy="260350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defTabSz="457200" eaLnBrk="1" hangingPunct="1">
              <a:defRPr/>
            </a:pPr>
            <a:r>
              <a:rPr lang="en-US" sz="900" b="0" dirty="0" smtClean="0">
                <a:solidFill>
                  <a:srgbClr val="5D707E"/>
                </a:solidFill>
                <a:latin typeface="Calibri"/>
                <a:cs typeface="Calibri"/>
              </a:rPr>
              <a:t>www.nextstepgrowth.com </a:t>
            </a:r>
            <a:endParaRPr lang="en-US" sz="900" b="0" dirty="0" smtClean="0">
              <a:solidFill>
                <a:srgbClr val="898989"/>
              </a:solidFill>
              <a:latin typeface="Calibri"/>
              <a:cs typeface="Calibri"/>
            </a:endParaRP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4154488" y="6588125"/>
            <a:ext cx="914400" cy="261938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defTabSz="457200" eaLnBrk="1" hangingPunct="1">
              <a:defRPr/>
            </a:pPr>
            <a:fld id="{33B81776-E891-47ED-AD21-8A7B6D2000D8}" type="slidenum">
              <a:rPr lang="en-US" sz="900" b="0" smtClean="0">
                <a:solidFill>
                  <a:srgbClr val="898989"/>
                </a:solidFill>
                <a:latin typeface="Calibri"/>
                <a:cs typeface="Calibri"/>
              </a:rPr>
              <a:pPr algn="ctr" defTabSz="457200" eaLnBrk="1" hangingPunct="1">
                <a:defRPr/>
              </a:pPr>
              <a:t>‹#›</a:t>
            </a:fld>
            <a:endParaRPr lang="en-US" sz="900" b="0" dirty="0" smtClean="0">
              <a:solidFill>
                <a:srgbClr val="898989"/>
              </a:solidFill>
              <a:latin typeface="Calibri"/>
              <a:cs typeface="Calibri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901700"/>
          </a:xfrm>
          <a:prstGeom prst="rect">
            <a:avLst/>
          </a:prstGeom>
          <a:gradFill flip="none" rotWithShape="1">
            <a:gsLst>
              <a:gs pos="100000">
                <a:srgbClr val="91ABC2"/>
              </a:gs>
              <a:gs pos="0">
                <a:srgbClr val="FFFFFF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dirty="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6551613"/>
            <a:ext cx="9144000" cy="46037"/>
          </a:xfrm>
          <a:prstGeom prst="rect">
            <a:avLst/>
          </a:prstGeom>
          <a:solidFill>
            <a:srgbClr val="C1D1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dirty="0">
              <a:solidFill>
                <a:srgbClr val="FFFFFF"/>
              </a:solidFill>
            </a:endParaRPr>
          </a:p>
        </p:txBody>
      </p:sp>
      <p:pic>
        <p:nvPicPr>
          <p:cNvPr id="1031" name="Picture 11" descr="NextStepLogoNewTransparent.eps"/>
          <p:cNvPicPr>
            <a:picLocks noChangeAspect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10463" y="6126163"/>
            <a:ext cx="1449387" cy="38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 userDrawn="1"/>
        </p:nvSpPr>
        <p:spPr>
          <a:xfrm>
            <a:off x="0" y="0"/>
            <a:ext cx="9144000" cy="901700"/>
          </a:xfrm>
          <a:prstGeom prst="rect">
            <a:avLst/>
          </a:prstGeom>
          <a:gradFill flip="none" rotWithShape="1">
            <a:gsLst>
              <a:gs pos="100000">
                <a:srgbClr val="91ABC2"/>
              </a:gs>
              <a:gs pos="0">
                <a:srgbClr val="FFFFFF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dirty="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0" y="6551613"/>
            <a:ext cx="9144000" cy="46037"/>
          </a:xfrm>
          <a:prstGeom prst="rect">
            <a:avLst/>
          </a:prstGeom>
          <a:solidFill>
            <a:srgbClr val="C1D1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dirty="0">
              <a:solidFill>
                <a:srgbClr val="FFFFFF"/>
              </a:solidFill>
            </a:endParaRPr>
          </a:p>
        </p:txBody>
      </p:sp>
      <p:pic>
        <p:nvPicPr>
          <p:cNvPr id="1034" name="Picture 14" descr="NextStepLogoNewTransparent.eps"/>
          <p:cNvPicPr>
            <a:picLocks noChangeAspect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9400" y="285750"/>
            <a:ext cx="2309813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 userDrawn="1"/>
        </p:nvSpPr>
        <p:spPr>
          <a:xfrm>
            <a:off x="7400925" y="6013450"/>
            <a:ext cx="1743075" cy="5207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dirty="0">
              <a:solidFill>
                <a:srgbClr val="3F6075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7" r:id="rId3"/>
    <p:sldLayoutId id="2147483878" r:id="rId4"/>
  </p:sldLayoutIdLst>
  <p:transition spd="slow">
    <p:wipe dir="d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JDownes@e-bbk.com" TargetMode="External"/><Relationship Id="rId4" Type="http://schemas.openxmlformats.org/officeDocument/2006/relationships/hyperlink" Target="mailto:jvessels@nextstepgrowth.com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mailto:jvessels@nextstepgrowth.com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romuzio@comerica.com" TargetMode="External"/><Relationship Id="rId4" Type="http://schemas.openxmlformats.org/officeDocument/2006/relationships/hyperlink" Target="mailto:JDownes@e-bbk.com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"/>
          <p:cNvSpPr>
            <a:spLocks noGrp="1" noChangeArrowheads="1"/>
          </p:cNvSpPr>
          <p:nvPr>
            <p:ph type="title"/>
          </p:nvPr>
        </p:nvSpPr>
        <p:spPr>
          <a:xfrm>
            <a:off x="522638" y="1365351"/>
            <a:ext cx="8335424" cy="1293353"/>
          </a:xfrm>
        </p:spPr>
        <p:txBody>
          <a:bodyPr/>
          <a:lstStyle/>
          <a:p>
            <a:r>
              <a:rPr lang="en-US" dirty="0" smtClean="0"/>
              <a:t>Five Tactics to Increase Business Profitability</a:t>
            </a:r>
            <a:endParaRPr lang="en-US" dirty="0"/>
          </a:p>
        </p:txBody>
      </p:sp>
      <p:sp>
        <p:nvSpPr>
          <p:cNvPr id="3075" name="Rectangle 11"/>
          <p:cNvSpPr>
            <a:spLocks noGrp="1" noChangeArrowheads="1"/>
          </p:cNvSpPr>
          <p:nvPr>
            <p:ph type="body" sz="quarter" idx="10"/>
          </p:nvPr>
        </p:nvSpPr>
        <p:spPr>
          <a:xfrm>
            <a:off x="1888090" y="3051735"/>
            <a:ext cx="5596927" cy="547810"/>
          </a:xfrm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January 29, 2013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5" name="Picture 4" descr="Screen shot 2012-04-30 at 8.21.26 AM.png"/>
          <p:cNvPicPr>
            <a:picLocks noChangeAspect="1"/>
          </p:cNvPicPr>
          <p:nvPr/>
        </p:nvPicPr>
        <p:blipFill>
          <a:blip r:embed="rId3" cstate="print"/>
          <a:srcRect r="70455" b="35158"/>
          <a:stretch>
            <a:fillRect/>
          </a:stretch>
        </p:blipFill>
        <p:spPr>
          <a:xfrm>
            <a:off x="970537" y="5056514"/>
            <a:ext cx="1367488" cy="1193114"/>
          </a:xfrm>
          <a:prstGeom prst="rect">
            <a:avLst/>
          </a:prstGeom>
        </p:spPr>
      </p:pic>
      <p:pic>
        <p:nvPicPr>
          <p:cNvPr id="6" name="Picture 14" descr="NextStepLogoNewTransparent.eps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53890" y="5417001"/>
            <a:ext cx="2814398" cy="750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43229" y="5474343"/>
            <a:ext cx="2514833" cy="547682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Hiring Sales People</a:t>
            </a:r>
            <a:endParaRPr lang="en-US" dirty="0"/>
          </a:p>
        </p:txBody>
      </p:sp>
      <p:sp>
        <p:nvSpPr>
          <p:cNvPr id="551123" name="Rectangle 211"/>
          <p:cNvSpPr>
            <a:spLocks noChangeArrowheads="1"/>
          </p:cNvSpPr>
          <p:nvPr/>
        </p:nvSpPr>
        <p:spPr bwMode="auto">
          <a:xfrm>
            <a:off x="676275" y="3676650"/>
            <a:ext cx="4121150" cy="261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742950" lvl="1" indent="-285750">
              <a:spcBef>
                <a:spcPct val="30000"/>
              </a:spcBef>
              <a:buClr>
                <a:srgbClr val="7C6A92"/>
              </a:buClr>
            </a:pPr>
            <a:endParaRPr lang="en-US" sz="2600" b="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rcRect t="19266" r="21123" b="14427"/>
          <a:stretch>
            <a:fillRect/>
          </a:stretch>
        </p:blipFill>
        <p:spPr>
          <a:xfrm>
            <a:off x="5421433" y="3403659"/>
            <a:ext cx="2544101" cy="25811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rcRect l="27531" t="2531" r="-1082" b="9527"/>
          <a:stretch>
            <a:fillRect/>
          </a:stretch>
        </p:blipFill>
        <p:spPr>
          <a:xfrm>
            <a:off x="5406565" y="1077651"/>
            <a:ext cx="2594707" cy="227076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683395" y="3117695"/>
            <a:ext cx="4221386" cy="2905606"/>
          </a:xfrm>
          <a:prstGeom prst="rect">
            <a:avLst/>
          </a:prstGeom>
        </p:spPr>
        <p:txBody>
          <a:bodyPr vert="horz"/>
          <a:lstStyle/>
          <a:p>
            <a:pPr marL="461963" marR="0" lvl="0" indent="-352425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68000"/>
              <a:buFont typeface="Arial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72F4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Look for:</a:t>
            </a:r>
          </a:p>
          <a:p>
            <a:pPr marL="346075" marR="0" lvl="0" indent="-236538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100000"/>
              <a:buFont typeface="Arial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72F4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Hunters or farmers</a:t>
            </a:r>
          </a:p>
          <a:p>
            <a:pPr marL="346075" marR="0" lvl="0" indent="-236538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100000"/>
              <a:buFont typeface="Arial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72F4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Experience selling to your customer base</a:t>
            </a:r>
          </a:p>
          <a:p>
            <a:pPr marL="346075" marR="0" lvl="0" indent="-236538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100000"/>
              <a:buFont typeface="Arial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72F4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Contacts</a:t>
            </a:r>
          </a:p>
          <a:p>
            <a:pPr marL="346075" marR="0" lvl="0" indent="-236538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100000"/>
              <a:buFont typeface="Arial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72F4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References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472F46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9042" y="939292"/>
            <a:ext cx="4572000" cy="204671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2800" dirty="0" smtClean="0">
                <a:latin typeface="+mn-lt"/>
              </a:rPr>
              <a:t>Considerations:</a:t>
            </a:r>
          </a:p>
          <a:p>
            <a:pPr marL="404813" indent="-295275">
              <a:spcBef>
                <a:spcPts val="300"/>
              </a:spcBef>
              <a:spcAft>
                <a:spcPts val="300"/>
              </a:spcAft>
              <a:buFont typeface="Arial"/>
              <a:buChar char="•"/>
            </a:pPr>
            <a:r>
              <a:rPr lang="en-US" sz="2800" dirty="0" smtClean="0">
                <a:latin typeface="+mn-lt"/>
              </a:rPr>
              <a:t>How customers buy</a:t>
            </a:r>
          </a:p>
          <a:p>
            <a:pPr marL="404813" indent="-295275">
              <a:spcBef>
                <a:spcPts val="300"/>
              </a:spcBef>
              <a:spcAft>
                <a:spcPts val="300"/>
              </a:spcAft>
              <a:buFont typeface="Arial"/>
              <a:buChar char="•"/>
            </a:pPr>
            <a:r>
              <a:rPr lang="en-US" sz="2800" dirty="0" smtClean="0">
                <a:latin typeface="+mn-lt"/>
              </a:rPr>
              <a:t>Sales strategy and need</a:t>
            </a:r>
          </a:p>
          <a:p>
            <a:pPr marL="404813" indent="-295275">
              <a:spcBef>
                <a:spcPts val="300"/>
              </a:spcBef>
              <a:spcAft>
                <a:spcPts val="300"/>
              </a:spcAft>
              <a:buFont typeface="Arial"/>
              <a:buChar char="•"/>
            </a:pPr>
            <a:r>
              <a:rPr lang="en-US" sz="2800" dirty="0" smtClean="0">
                <a:latin typeface="+mn-lt"/>
              </a:rPr>
              <a:t>Size and type of buyer</a:t>
            </a:r>
          </a:p>
        </p:txBody>
      </p:sp>
    </p:spTree>
    <p:extLst>
      <p:ext uri="{BB962C8B-B14F-4D97-AF65-F5344CB8AC3E}">
        <p14:creationId xmlns:p14="http://schemas.microsoft.com/office/powerpoint/2010/main" val="11309975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834" name="Line 2"/>
          <p:cNvSpPr>
            <a:spLocks noChangeShapeType="1"/>
          </p:cNvSpPr>
          <p:nvPr/>
        </p:nvSpPr>
        <p:spPr bwMode="auto">
          <a:xfrm flipV="1">
            <a:off x="4038600" y="1782763"/>
            <a:ext cx="1654175" cy="2003425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632835" name="AutoShape 3"/>
          <p:cNvSpPr>
            <a:spLocks noChangeArrowheads="1"/>
          </p:cNvSpPr>
          <p:nvPr/>
        </p:nvSpPr>
        <p:spPr bwMode="auto">
          <a:xfrm>
            <a:off x="3386138" y="5014913"/>
            <a:ext cx="962025" cy="914400"/>
          </a:xfrm>
          <a:prstGeom prst="star5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632836" name="Freeform 4"/>
          <p:cNvSpPr>
            <a:spLocks/>
          </p:cNvSpPr>
          <p:nvPr/>
        </p:nvSpPr>
        <p:spPr bwMode="auto">
          <a:xfrm>
            <a:off x="3068638" y="5219700"/>
            <a:ext cx="1441450" cy="1263650"/>
          </a:xfrm>
          <a:custGeom>
            <a:avLst/>
            <a:gdLst>
              <a:gd name="T0" fmla="*/ 1816 w 1816"/>
              <a:gd name="T1" fmla="*/ 1594 h 1594"/>
              <a:gd name="T2" fmla="*/ 1690 w 1816"/>
              <a:gd name="T3" fmla="*/ 1568 h 1594"/>
              <a:gd name="T4" fmla="*/ 1535 w 1816"/>
              <a:gd name="T5" fmla="*/ 1582 h 1594"/>
              <a:gd name="T6" fmla="*/ 1017 w 1816"/>
              <a:gd name="T7" fmla="*/ 1584 h 1594"/>
              <a:gd name="T8" fmla="*/ 863 w 1816"/>
              <a:gd name="T9" fmla="*/ 1569 h 1594"/>
              <a:gd name="T10" fmla="*/ 577 w 1816"/>
              <a:gd name="T11" fmla="*/ 1561 h 1594"/>
              <a:gd name="T12" fmla="*/ 497 w 1816"/>
              <a:gd name="T13" fmla="*/ 1554 h 1594"/>
              <a:gd name="T14" fmla="*/ 374 w 1816"/>
              <a:gd name="T15" fmla="*/ 1568 h 1594"/>
              <a:gd name="T16" fmla="*/ 285 w 1816"/>
              <a:gd name="T17" fmla="*/ 1561 h 1594"/>
              <a:gd name="T18" fmla="*/ 200 w 1816"/>
              <a:gd name="T19" fmla="*/ 1579 h 1594"/>
              <a:gd name="T20" fmla="*/ 154 w 1816"/>
              <a:gd name="T21" fmla="*/ 1561 h 1594"/>
              <a:gd name="T22" fmla="*/ 150 w 1816"/>
              <a:gd name="T23" fmla="*/ 1562 h 1594"/>
              <a:gd name="T24" fmla="*/ 144 w 1816"/>
              <a:gd name="T25" fmla="*/ 1564 h 1594"/>
              <a:gd name="T26" fmla="*/ 132 w 1816"/>
              <a:gd name="T27" fmla="*/ 1567 h 1594"/>
              <a:gd name="T28" fmla="*/ 119 w 1816"/>
              <a:gd name="T29" fmla="*/ 1569 h 1594"/>
              <a:gd name="T30" fmla="*/ 107 w 1816"/>
              <a:gd name="T31" fmla="*/ 1573 h 1594"/>
              <a:gd name="T32" fmla="*/ 95 w 1816"/>
              <a:gd name="T33" fmla="*/ 1576 h 1594"/>
              <a:gd name="T34" fmla="*/ 87 w 1816"/>
              <a:gd name="T35" fmla="*/ 1577 h 1594"/>
              <a:gd name="T36" fmla="*/ 84 w 1816"/>
              <a:gd name="T37" fmla="*/ 1579 h 1594"/>
              <a:gd name="T38" fmla="*/ 43 w 1816"/>
              <a:gd name="T39" fmla="*/ 1566 h 1594"/>
              <a:gd name="T40" fmla="*/ 0 w 1816"/>
              <a:gd name="T41" fmla="*/ 1569 h 1594"/>
              <a:gd name="T42" fmla="*/ 16 w 1816"/>
              <a:gd name="T43" fmla="*/ 1547 h 1594"/>
              <a:gd name="T44" fmla="*/ 25 w 1816"/>
              <a:gd name="T45" fmla="*/ 1518 h 1594"/>
              <a:gd name="T46" fmla="*/ 31 w 1816"/>
              <a:gd name="T47" fmla="*/ 1492 h 1594"/>
              <a:gd name="T48" fmla="*/ 32 w 1816"/>
              <a:gd name="T49" fmla="*/ 1482 h 1594"/>
              <a:gd name="T50" fmla="*/ 34 w 1816"/>
              <a:gd name="T51" fmla="*/ 1481 h 1594"/>
              <a:gd name="T52" fmla="*/ 38 w 1816"/>
              <a:gd name="T53" fmla="*/ 1476 h 1594"/>
              <a:gd name="T54" fmla="*/ 44 w 1816"/>
              <a:gd name="T55" fmla="*/ 1470 h 1594"/>
              <a:gd name="T56" fmla="*/ 53 w 1816"/>
              <a:gd name="T57" fmla="*/ 1462 h 1594"/>
              <a:gd name="T58" fmla="*/ 59 w 1816"/>
              <a:gd name="T59" fmla="*/ 1455 h 1594"/>
              <a:gd name="T60" fmla="*/ 66 w 1816"/>
              <a:gd name="T61" fmla="*/ 1450 h 1594"/>
              <a:gd name="T62" fmla="*/ 70 w 1816"/>
              <a:gd name="T63" fmla="*/ 1445 h 1594"/>
              <a:gd name="T64" fmla="*/ 72 w 1816"/>
              <a:gd name="T65" fmla="*/ 1444 h 1594"/>
              <a:gd name="T66" fmla="*/ 77 w 1816"/>
              <a:gd name="T67" fmla="*/ 1433 h 1594"/>
              <a:gd name="T68" fmla="*/ 86 w 1816"/>
              <a:gd name="T69" fmla="*/ 1412 h 1594"/>
              <a:gd name="T70" fmla="*/ 94 w 1816"/>
              <a:gd name="T71" fmla="*/ 1388 h 1594"/>
              <a:gd name="T72" fmla="*/ 99 w 1816"/>
              <a:gd name="T73" fmla="*/ 1378 h 1594"/>
              <a:gd name="T74" fmla="*/ 142 w 1816"/>
              <a:gd name="T75" fmla="*/ 1337 h 1594"/>
              <a:gd name="T76" fmla="*/ 171 w 1816"/>
              <a:gd name="T77" fmla="*/ 1279 h 1594"/>
              <a:gd name="T78" fmla="*/ 186 w 1816"/>
              <a:gd name="T79" fmla="*/ 1224 h 1594"/>
              <a:gd name="T80" fmla="*/ 213 w 1816"/>
              <a:gd name="T81" fmla="*/ 1160 h 1594"/>
              <a:gd name="T82" fmla="*/ 216 w 1816"/>
              <a:gd name="T83" fmla="*/ 1155 h 1594"/>
              <a:gd name="T84" fmla="*/ 224 w 1816"/>
              <a:gd name="T85" fmla="*/ 1143 h 1594"/>
              <a:gd name="T86" fmla="*/ 234 w 1816"/>
              <a:gd name="T87" fmla="*/ 1128 h 1594"/>
              <a:gd name="T88" fmla="*/ 246 w 1816"/>
              <a:gd name="T89" fmla="*/ 1112 h 1594"/>
              <a:gd name="T90" fmla="*/ 258 w 1816"/>
              <a:gd name="T91" fmla="*/ 1096 h 1594"/>
              <a:gd name="T92" fmla="*/ 267 w 1816"/>
              <a:gd name="T93" fmla="*/ 1081 h 1594"/>
              <a:gd name="T94" fmla="*/ 274 w 1816"/>
              <a:gd name="T95" fmla="*/ 1072 h 1594"/>
              <a:gd name="T96" fmla="*/ 277 w 1816"/>
              <a:gd name="T97" fmla="*/ 1067 h 1594"/>
              <a:gd name="T98" fmla="*/ 884 w 1816"/>
              <a:gd name="T99" fmla="*/ 0 h 1594"/>
              <a:gd name="T100" fmla="*/ 1007 w 1816"/>
              <a:gd name="T101" fmla="*/ 205 h 1594"/>
              <a:gd name="T102" fmla="*/ 1034 w 1816"/>
              <a:gd name="T103" fmla="*/ 278 h 1594"/>
              <a:gd name="T104" fmla="*/ 1097 w 1816"/>
              <a:gd name="T105" fmla="*/ 383 h 1594"/>
              <a:gd name="T106" fmla="*/ 1228 w 1816"/>
              <a:gd name="T107" fmla="*/ 598 h 1594"/>
              <a:gd name="T108" fmla="*/ 1364 w 1816"/>
              <a:gd name="T109" fmla="*/ 830 h 1594"/>
              <a:gd name="T110" fmla="*/ 1519 w 1816"/>
              <a:gd name="T111" fmla="*/ 1084 h 1594"/>
              <a:gd name="T112" fmla="*/ 1561 w 1816"/>
              <a:gd name="T113" fmla="*/ 1261 h 1594"/>
              <a:gd name="T114" fmla="*/ 1663 w 1816"/>
              <a:gd name="T115" fmla="*/ 1361 h 1594"/>
              <a:gd name="T116" fmla="*/ 1816 w 1816"/>
              <a:gd name="T117" fmla="*/ 1594 h 15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816" h="1594">
                <a:moveTo>
                  <a:pt x="1816" y="1594"/>
                </a:moveTo>
                <a:lnTo>
                  <a:pt x="1690" y="1568"/>
                </a:lnTo>
                <a:lnTo>
                  <a:pt x="1535" y="1582"/>
                </a:lnTo>
                <a:lnTo>
                  <a:pt x="1017" y="1584"/>
                </a:lnTo>
                <a:lnTo>
                  <a:pt x="863" y="1569"/>
                </a:lnTo>
                <a:lnTo>
                  <a:pt x="577" y="1561"/>
                </a:lnTo>
                <a:lnTo>
                  <a:pt x="497" y="1554"/>
                </a:lnTo>
                <a:lnTo>
                  <a:pt x="374" y="1568"/>
                </a:lnTo>
                <a:lnTo>
                  <a:pt x="285" y="1561"/>
                </a:lnTo>
                <a:lnTo>
                  <a:pt x="200" y="1579"/>
                </a:lnTo>
                <a:lnTo>
                  <a:pt x="154" y="1561"/>
                </a:lnTo>
                <a:lnTo>
                  <a:pt x="150" y="1562"/>
                </a:lnTo>
                <a:lnTo>
                  <a:pt x="144" y="1564"/>
                </a:lnTo>
                <a:lnTo>
                  <a:pt x="132" y="1567"/>
                </a:lnTo>
                <a:lnTo>
                  <a:pt x="119" y="1569"/>
                </a:lnTo>
                <a:lnTo>
                  <a:pt x="107" y="1573"/>
                </a:lnTo>
                <a:lnTo>
                  <a:pt x="95" y="1576"/>
                </a:lnTo>
                <a:lnTo>
                  <a:pt x="87" y="1577"/>
                </a:lnTo>
                <a:lnTo>
                  <a:pt x="84" y="1579"/>
                </a:lnTo>
                <a:lnTo>
                  <a:pt x="43" y="1566"/>
                </a:lnTo>
                <a:lnTo>
                  <a:pt x="0" y="1569"/>
                </a:lnTo>
                <a:lnTo>
                  <a:pt x="16" y="1547"/>
                </a:lnTo>
                <a:lnTo>
                  <a:pt x="25" y="1518"/>
                </a:lnTo>
                <a:lnTo>
                  <a:pt x="31" y="1492"/>
                </a:lnTo>
                <a:lnTo>
                  <a:pt x="32" y="1482"/>
                </a:lnTo>
                <a:lnTo>
                  <a:pt x="34" y="1481"/>
                </a:lnTo>
                <a:lnTo>
                  <a:pt x="38" y="1476"/>
                </a:lnTo>
                <a:lnTo>
                  <a:pt x="44" y="1470"/>
                </a:lnTo>
                <a:lnTo>
                  <a:pt x="53" y="1462"/>
                </a:lnTo>
                <a:lnTo>
                  <a:pt x="59" y="1455"/>
                </a:lnTo>
                <a:lnTo>
                  <a:pt x="66" y="1450"/>
                </a:lnTo>
                <a:lnTo>
                  <a:pt x="70" y="1445"/>
                </a:lnTo>
                <a:lnTo>
                  <a:pt x="72" y="1444"/>
                </a:lnTo>
                <a:lnTo>
                  <a:pt x="77" y="1433"/>
                </a:lnTo>
                <a:lnTo>
                  <a:pt x="86" y="1412"/>
                </a:lnTo>
                <a:lnTo>
                  <a:pt x="94" y="1388"/>
                </a:lnTo>
                <a:lnTo>
                  <a:pt x="99" y="1378"/>
                </a:lnTo>
                <a:lnTo>
                  <a:pt x="142" y="1337"/>
                </a:lnTo>
                <a:lnTo>
                  <a:pt x="171" y="1279"/>
                </a:lnTo>
                <a:lnTo>
                  <a:pt x="186" y="1224"/>
                </a:lnTo>
                <a:lnTo>
                  <a:pt x="213" y="1160"/>
                </a:lnTo>
                <a:lnTo>
                  <a:pt x="216" y="1155"/>
                </a:lnTo>
                <a:lnTo>
                  <a:pt x="224" y="1143"/>
                </a:lnTo>
                <a:lnTo>
                  <a:pt x="234" y="1128"/>
                </a:lnTo>
                <a:lnTo>
                  <a:pt x="246" y="1112"/>
                </a:lnTo>
                <a:lnTo>
                  <a:pt x="258" y="1096"/>
                </a:lnTo>
                <a:lnTo>
                  <a:pt x="267" y="1081"/>
                </a:lnTo>
                <a:lnTo>
                  <a:pt x="274" y="1072"/>
                </a:lnTo>
                <a:lnTo>
                  <a:pt x="277" y="1067"/>
                </a:lnTo>
                <a:lnTo>
                  <a:pt x="884" y="0"/>
                </a:lnTo>
                <a:lnTo>
                  <a:pt x="1007" y="205"/>
                </a:lnTo>
                <a:lnTo>
                  <a:pt x="1034" y="278"/>
                </a:lnTo>
                <a:lnTo>
                  <a:pt x="1097" y="383"/>
                </a:lnTo>
                <a:lnTo>
                  <a:pt x="1228" y="598"/>
                </a:lnTo>
                <a:lnTo>
                  <a:pt x="1364" y="830"/>
                </a:lnTo>
                <a:lnTo>
                  <a:pt x="1519" y="1084"/>
                </a:lnTo>
                <a:lnTo>
                  <a:pt x="1561" y="1261"/>
                </a:lnTo>
                <a:lnTo>
                  <a:pt x="1663" y="1361"/>
                </a:lnTo>
                <a:lnTo>
                  <a:pt x="1816" y="159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283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Poll</a:t>
            </a:r>
            <a:endParaRPr lang="en-US" dirty="0"/>
          </a:p>
        </p:txBody>
      </p:sp>
      <p:sp>
        <p:nvSpPr>
          <p:cNvPr id="632844" name="Text Box 12"/>
          <p:cNvSpPr txBox="1">
            <a:spLocks noChangeAspect="1" noChangeArrowheads="1"/>
          </p:cNvSpPr>
          <p:nvPr/>
        </p:nvSpPr>
        <p:spPr bwMode="auto">
          <a:xfrm>
            <a:off x="3724275" y="1520825"/>
            <a:ext cx="1970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algn="ctr">
              <a:spcBef>
                <a:spcPct val="50000"/>
              </a:spcBef>
              <a:buClr>
                <a:srgbClr val="7C6A92"/>
              </a:buClr>
            </a:pPr>
            <a:r>
              <a:rPr lang="en-US" sz="2400">
                <a:solidFill>
                  <a:schemeClr val="bg1"/>
                </a:solidFill>
                <a:latin typeface="Calibri"/>
                <a:cs typeface="Calibri"/>
              </a:rPr>
              <a:t>Sourcing</a:t>
            </a:r>
          </a:p>
        </p:txBody>
      </p:sp>
      <p:sp>
        <p:nvSpPr>
          <p:cNvPr id="632845" name="Text Box 13"/>
          <p:cNvSpPr txBox="1">
            <a:spLocks noChangeAspect="1" noChangeArrowheads="1"/>
          </p:cNvSpPr>
          <p:nvPr/>
        </p:nvSpPr>
        <p:spPr bwMode="auto">
          <a:xfrm>
            <a:off x="5137150" y="2741613"/>
            <a:ext cx="215582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algn="ctr">
              <a:buClr>
                <a:srgbClr val="7C6A92"/>
              </a:buClr>
            </a:pPr>
            <a:r>
              <a:rPr lang="en-US" sz="2400">
                <a:solidFill>
                  <a:schemeClr val="bg1"/>
                </a:solidFill>
                <a:latin typeface="Calibri"/>
                <a:cs typeface="Calibri"/>
              </a:rPr>
              <a:t>Behavioral</a:t>
            </a:r>
          </a:p>
          <a:p>
            <a:pPr algn="ctr">
              <a:buClr>
                <a:srgbClr val="7C6A92"/>
              </a:buClr>
            </a:pPr>
            <a:r>
              <a:rPr lang="en-US" sz="2400">
                <a:solidFill>
                  <a:schemeClr val="bg1"/>
                </a:solidFill>
                <a:latin typeface="Calibri"/>
                <a:cs typeface="Calibri"/>
              </a:rPr>
              <a:t>Interviews</a:t>
            </a:r>
          </a:p>
        </p:txBody>
      </p:sp>
      <p:sp>
        <p:nvSpPr>
          <p:cNvPr id="632846" name="Text Box 14"/>
          <p:cNvSpPr txBox="1">
            <a:spLocks noChangeAspect="1" noChangeArrowheads="1"/>
          </p:cNvSpPr>
          <p:nvPr/>
        </p:nvSpPr>
        <p:spPr bwMode="auto">
          <a:xfrm>
            <a:off x="4913000" y="3975524"/>
            <a:ext cx="226218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algn="ctr">
              <a:spcBef>
                <a:spcPct val="50000"/>
              </a:spcBef>
              <a:buClr>
                <a:srgbClr val="7C6A92"/>
              </a:buClr>
            </a:pPr>
            <a:r>
              <a:rPr lang="en-US" sz="2400" dirty="0" smtClean="0">
                <a:solidFill>
                  <a:schemeClr val="bg1"/>
                </a:solidFill>
                <a:latin typeface="Calibri"/>
                <a:cs typeface="Calibri"/>
              </a:rPr>
              <a:t>Style</a:t>
            </a:r>
            <a:br>
              <a:rPr lang="en-US" sz="2400" dirty="0" smtClean="0">
                <a:solidFill>
                  <a:schemeClr val="bg1"/>
                </a:solidFill>
                <a:latin typeface="Calibri"/>
                <a:cs typeface="Calibri"/>
              </a:rPr>
            </a:br>
            <a:r>
              <a:rPr lang="en-US" sz="2400" dirty="0" smtClean="0">
                <a:solidFill>
                  <a:schemeClr val="bg1"/>
                </a:solidFill>
                <a:latin typeface="Calibri"/>
                <a:cs typeface="Calibri"/>
              </a:rPr>
              <a:t>Assessment</a:t>
            </a:r>
            <a:endParaRPr lang="en-US" sz="24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632847" name="Text Box 15"/>
          <p:cNvSpPr txBox="1">
            <a:spLocks noChangeAspect="1" noChangeArrowheads="1"/>
          </p:cNvSpPr>
          <p:nvPr/>
        </p:nvSpPr>
        <p:spPr bwMode="auto">
          <a:xfrm>
            <a:off x="3767138" y="5113338"/>
            <a:ext cx="189388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algn="ctr">
              <a:buClr>
                <a:srgbClr val="7C6A92"/>
              </a:buClr>
            </a:pPr>
            <a:r>
              <a:rPr lang="en-US" sz="2400">
                <a:solidFill>
                  <a:schemeClr val="bg1"/>
                </a:solidFill>
                <a:latin typeface="Calibri"/>
                <a:cs typeface="Calibri"/>
              </a:rPr>
              <a:t>Reference</a:t>
            </a:r>
          </a:p>
          <a:p>
            <a:pPr algn="ctr">
              <a:buClr>
                <a:srgbClr val="7C6A92"/>
              </a:buClr>
            </a:pPr>
            <a:r>
              <a:rPr lang="en-US" sz="2400">
                <a:solidFill>
                  <a:schemeClr val="bg1"/>
                </a:solidFill>
                <a:latin typeface="Calibri"/>
                <a:cs typeface="Calibri"/>
              </a:rPr>
              <a:t>Checks</a:t>
            </a:r>
          </a:p>
        </p:txBody>
      </p:sp>
      <p:sp>
        <p:nvSpPr>
          <p:cNvPr id="632849" name="Text Box 17"/>
          <p:cNvSpPr txBox="1">
            <a:spLocks noChangeAspect="1" noChangeArrowheads="1"/>
          </p:cNvSpPr>
          <p:nvPr/>
        </p:nvSpPr>
        <p:spPr bwMode="auto">
          <a:xfrm>
            <a:off x="2195513" y="2892425"/>
            <a:ext cx="1990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algn="ctr">
              <a:spcBef>
                <a:spcPct val="50000"/>
              </a:spcBef>
              <a:buClr>
                <a:srgbClr val="7C6A92"/>
              </a:buClr>
            </a:pPr>
            <a:r>
              <a:rPr lang="en-US" sz="2400">
                <a:solidFill>
                  <a:schemeClr val="bg1"/>
                </a:solidFill>
                <a:latin typeface="Calibri"/>
                <a:cs typeface="Calibri"/>
              </a:rPr>
              <a:t>Onboarding</a:t>
            </a:r>
          </a:p>
        </p:txBody>
      </p:sp>
    </p:spTree>
    <p:extLst>
      <p:ext uri="{BB962C8B-B14F-4D97-AF65-F5344CB8AC3E}">
        <p14:creationId xmlns:p14="http://schemas.microsoft.com/office/powerpoint/2010/main" val="175127786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834" name="Line 2"/>
          <p:cNvSpPr>
            <a:spLocks noChangeShapeType="1"/>
          </p:cNvSpPr>
          <p:nvPr/>
        </p:nvSpPr>
        <p:spPr bwMode="auto">
          <a:xfrm flipV="1">
            <a:off x="4038600" y="1782763"/>
            <a:ext cx="1654175" cy="2003425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632835" name="AutoShape 3"/>
          <p:cNvSpPr>
            <a:spLocks noChangeArrowheads="1"/>
          </p:cNvSpPr>
          <p:nvPr/>
        </p:nvSpPr>
        <p:spPr bwMode="auto">
          <a:xfrm>
            <a:off x="3386138" y="5014913"/>
            <a:ext cx="962025" cy="914400"/>
          </a:xfrm>
          <a:prstGeom prst="star5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632836" name="Freeform 4"/>
          <p:cNvSpPr>
            <a:spLocks/>
          </p:cNvSpPr>
          <p:nvPr/>
        </p:nvSpPr>
        <p:spPr bwMode="auto">
          <a:xfrm>
            <a:off x="3068638" y="5219700"/>
            <a:ext cx="1441450" cy="1263650"/>
          </a:xfrm>
          <a:custGeom>
            <a:avLst/>
            <a:gdLst>
              <a:gd name="T0" fmla="*/ 1816 w 1816"/>
              <a:gd name="T1" fmla="*/ 1594 h 1594"/>
              <a:gd name="T2" fmla="*/ 1690 w 1816"/>
              <a:gd name="T3" fmla="*/ 1568 h 1594"/>
              <a:gd name="T4" fmla="*/ 1535 w 1816"/>
              <a:gd name="T5" fmla="*/ 1582 h 1594"/>
              <a:gd name="T6" fmla="*/ 1017 w 1816"/>
              <a:gd name="T7" fmla="*/ 1584 h 1594"/>
              <a:gd name="T8" fmla="*/ 863 w 1816"/>
              <a:gd name="T9" fmla="*/ 1569 h 1594"/>
              <a:gd name="T10" fmla="*/ 577 w 1816"/>
              <a:gd name="T11" fmla="*/ 1561 h 1594"/>
              <a:gd name="T12" fmla="*/ 497 w 1816"/>
              <a:gd name="T13" fmla="*/ 1554 h 1594"/>
              <a:gd name="T14" fmla="*/ 374 w 1816"/>
              <a:gd name="T15" fmla="*/ 1568 h 1594"/>
              <a:gd name="T16" fmla="*/ 285 w 1816"/>
              <a:gd name="T17" fmla="*/ 1561 h 1594"/>
              <a:gd name="T18" fmla="*/ 200 w 1816"/>
              <a:gd name="T19" fmla="*/ 1579 h 1594"/>
              <a:gd name="T20" fmla="*/ 154 w 1816"/>
              <a:gd name="T21" fmla="*/ 1561 h 1594"/>
              <a:gd name="T22" fmla="*/ 150 w 1816"/>
              <a:gd name="T23" fmla="*/ 1562 h 1594"/>
              <a:gd name="T24" fmla="*/ 144 w 1816"/>
              <a:gd name="T25" fmla="*/ 1564 h 1594"/>
              <a:gd name="T26" fmla="*/ 132 w 1816"/>
              <a:gd name="T27" fmla="*/ 1567 h 1594"/>
              <a:gd name="T28" fmla="*/ 119 w 1816"/>
              <a:gd name="T29" fmla="*/ 1569 h 1594"/>
              <a:gd name="T30" fmla="*/ 107 w 1816"/>
              <a:gd name="T31" fmla="*/ 1573 h 1594"/>
              <a:gd name="T32" fmla="*/ 95 w 1816"/>
              <a:gd name="T33" fmla="*/ 1576 h 1594"/>
              <a:gd name="T34" fmla="*/ 87 w 1816"/>
              <a:gd name="T35" fmla="*/ 1577 h 1594"/>
              <a:gd name="T36" fmla="*/ 84 w 1816"/>
              <a:gd name="T37" fmla="*/ 1579 h 1594"/>
              <a:gd name="T38" fmla="*/ 43 w 1816"/>
              <a:gd name="T39" fmla="*/ 1566 h 1594"/>
              <a:gd name="T40" fmla="*/ 0 w 1816"/>
              <a:gd name="T41" fmla="*/ 1569 h 1594"/>
              <a:gd name="T42" fmla="*/ 16 w 1816"/>
              <a:gd name="T43" fmla="*/ 1547 h 1594"/>
              <a:gd name="T44" fmla="*/ 25 w 1816"/>
              <a:gd name="T45" fmla="*/ 1518 h 1594"/>
              <a:gd name="T46" fmla="*/ 31 w 1816"/>
              <a:gd name="T47" fmla="*/ 1492 h 1594"/>
              <a:gd name="T48" fmla="*/ 32 w 1816"/>
              <a:gd name="T49" fmla="*/ 1482 h 1594"/>
              <a:gd name="T50" fmla="*/ 34 w 1816"/>
              <a:gd name="T51" fmla="*/ 1481 h 1594"/>
              <a:gd name="T52" fmla="*/ 38 w 1816"/>
              <a:gd name="T53" fmla="*/ 1476 h 1594"/>
              <a:gd name="T54" fmla="*/ 44 w 1816"/>
              <a:gd name="T55" fmla="*/ 1470 h 1594"/>
              <a:gd name="T56" fmla="*/ 53 w 1816"/>
              <a:gd name="T57" fmla="*/ 1462 h 1594"/>
              <a:gd name="T58" fmla="*/ 59 w 1816"/>
              <a:gd name="T59" fmla="*/ 1455 h 1594"/>
              <a:gd name="T60" fmla="*/ 66 w 1816"/>
              <a:gd name="T61" fmla="*/ 1450 h 1594"/>
              <a:gd name="T62" fmla="*/ 70 w 1816"/>
              <a:gd name="T63" fmla="*/ 1445 h 1594"/>
              <a:gd name="T64" fmla="*/ 72 w 1816"/>
              <a:gd name="T65" fmla="*/ 1444 h 1594"/>
              <a:gd name="T66" fmla="*/ 77 w 1816"/>
              <a:gd name="T67" fmla="*/ 1433 h 1594"/>
              <a:gd name="T68" fmla="*/ 86 w 1816"/>
              <a:gd name="T69" fmla="*/ 1412 h 1594"/>
              <a:gd name="T70" fmla="*/ 94 w 1816"/>
              <a:gd name="T71" fmla="*/ 1388 h 1594"/>
              <a:gd name="T72" fmla="*/ 99 w 1816"/>
              <a:gd name="T73" fmla="*/ 1378 h 1594"/>
              <a:gd name="T74" fmla="*/ 142 w 1816"/>
              <a:gd name="T75" fmla="*/ 1337 h 1594"/>
              <a:gd name="T76" fmla="*/ 171 w 1816"/>
              <a:gd name="T77" fmla="*/ 1279 h 1594"/>
              <a:gd name="T78" fmla="*/ 186 w 1816"/>
              <a:gd name="T79" fmla="*/ 1224 h 1594"/>
              <a:gd name="T80" fmla="*/ 213 w 1816"/>
              <a:gd name="T81" fmla="*/ 1160 h 1594"/>
              <a:gd name="T82" fmla="*/ 216 w 1816"/>
              <a:gd name="T83" fmla="*/ 1155 h 1594"/>
              <a:gd name="T84" fmla="*/ 224 w 1816"/>
              <a:gd name="T85" fmla="*/ 1143 h 1594"/>
              <a:gd name="T86" fmla="*/ 234 w 1816"/>
              <a:gd name="T87" fmla="*/ 1128 h 1594"/>
              <a:gd name="T88" fmla="*/ 246 w 1816"/>
              <a:gd name="T89" fmla="*/ 1112 h 1594"/>
              <a:gd name="T90" fmla="*/ 258 w 1816"/>
              <a:gd name="T91" fmla="*/ 1096 h 1594"/>
              <a:gd name="T92" fmla="*/ 267 w 1816"/>
              <a:gd name="T93" fmla="*/ 1081 h 1594"/>
              <a:gd name="T94" fmla="*/ 274 w 1816"/>
              <a:gd name="T95" fmla="*/ 1072 h 1594"/>
              <a:gd name="T96" fmla="*/ 277 w 1816"/>
              <a:gd name="T97" fmla="*/ 1067 h 1594"/>
              <a:gd name="T98" fmla="*/ 884 w 1816"/>
              <a:gd name="T99" fmla="*/ 0 h 1594"/>
              <a:gd name="T100" fmla="*/ 1007 w 1816"/>
              <a:gd name="T101" fmla="*/ 205 h 1594"/>
              <a:gd name="T102" fmla="*/ 1034 w 1816"/>
              <a:gd name="T103" fmla="*/ 278 h 1594"/>
              <a:gd name="T104" fmla="*/ 1097 w 1816"/>
              <a:gd name="T105" fmla="*/ 383 h 1594"/>
              <a:gd name="T106" fmla="*/ 1228 w 1816"/>
              <a:gd name="T107" fmla="*/ 598 h 1594"/>
              <a:gd name="T108" fmla="*/ 1364 w 1816"/>
              <a:gd name="T109" fmla="*/ 830 h 1594"/>
              <a:gd name="T110" fmla="*/ 1519 w 1816"/>
              <a:gd name="T111" fmla="*/ 1084 h 1594"/>
              <a:gd name="T112" fmla="*/ 1561 w 1816"/>
              <a:gd name="T113" fmla="*/ 1261 h 1594"/>
              <a:gd name="T114" fmla="*/ 1663 w 1816"/>
              <a:gd name="T115" fmla="*/ 1361 h 1594"/>
              <a:gd name="T116" fmla="*/ 1816 w 1816"/>
              <a:gd name="T117" fmla="*/ 1594 h 15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816" h="1594">
                <a:moveTo>
                  <a:pt x="1816" y="1594"/>
                </a:moveTo>
                <a:lnTo>
                  <a:pt x="1690" y="1568"/>
                </a:lnTo>
                <a:lnTo>
                  <a:pt x="1535" y="1582"/>
                </a:lnTo>
                <a:lnTo>
                  <a:pt x="1017" y="1584"/>
                </a:lnTo>
                <a:lnTo>
                  <a:pt x="863" y="1569"/>
                </a:lnTo>
                <a:lnTo>
                  <a:pt x="577" y="1561"/>
                </a:lnTo>
                <a:lnTo>
                  <a:pt x="497" y="1554"/>
                </a:lnTo>
                <a:lnTo>
                  <a:pt x="374" y="1568"/>
                </a:lnTo>
                <a:lnTo>
                  <a:pt x="285" y="1561"/>
                </a:lnTo>
                <a:lnTo>
                  <a:pt x="200" y="1579"/>
                </a:lnTo>
                <a:lnTo>
                  <a:pt x="154" y="1561"/>
                </a:lnTo>
                <a:lnTo>
                  <a:pt x="150" y="1562"/>
                </a:lnTo>
                <a:lnTo>
                  <a:pt x="144" y="1564"/>
                </a:lnTo>
                <a:lnTo>
                  <a:pt x="132" y="1567"/>
                </a:lnTo>
                <a:lnTo>
                  <a:pt x="119" y="1569"/>
                </a:lnTo>
                <a:lnTo>
                  <a:pt x="107" y="1573"/>
                </a:lnTo>
                <a:lnTo>
                  <a:pt x="95" y="1576"/>
                </a:lnTo>
                <a:lnTo>
                  <a:pt x="87" y="1577"/>
                </a:lnTo>
                <a:lnTo>
                  <a:pt x="84" y="1579"/>
                </a:lnTo>
                <a:lnTo>
                  <a:pt x="43" y="1566"/>
                </a:lnTo>
                <a:lnTo>
                  <a:pt x="0" y="1569"/>
                </a:lnTo>
                <a:lnTo>
                  <a:pt x="16" y="1547"/>
                </a:lnTo>
                <a:lnTo>
                  <a:pt x="25" y="1518"/>
                </a:lnTo>
                <a:lnTo>
                  <a:pt x="31" y="1492"/>
                </a:lnTo>
                <a:lnTo>
                  <a:pt x="32" y="1482"/>
                </a:lnTo>
                <a:lnTo>
                  <a:pt x="34" y="1481"/>
                </a:lnTo>
                <a:lnTo>
                  <a:pt x="38" y="1476"/>
                </a:lnTo>
                <a:lnTo>
                  <a:pt x="44" y="1470"/>
                </a:lnTo>
                <a:lnTo>
                  <a:pt x="53" y="1462"/>
                </a:lnTo>
                <a:lnTo>
                  <a:pt x="59" y="1455"/>
                </a:lnTo>
                <a:lnTo>
                  <a:pt x="66" y="1450"/>
                </a:lnTo>
                <a:lnTo>
                  <a:pt x="70" y="1445"/>
                </a:lnTo>
                <a:lnTo>
                  <a:pt x="72" y="1444"/>
                </a:lnTo>
                <a:lnTo>
                  <a:pt x="77" y="1433"/>
                </a:lnTo>
                <a:lnTo>
                  <a:pt x="86" y="1412"/>
                </a:lnTo>
                <a:lnTo>
                  <a:pt x="94" y="1388"/>
                </a:lnTo>
                <a:lnTo>
                  <a:pt x="99" y="1378"/>
                </a:lnTo>
                <a:lnTo>
                  <a:pt x="142" y="1337"/>
                </a:lnTo>
                <a:lnTo>
                  <a:pt x="171" y="1279"/>
                </a:lnTo>
                <a:lnTo>
                  <a:pt x="186" y="1224"/>
                </a:lnTo>
                <a:lnTo>
                  <a:pt x="213" y="1160"/>
                </a:lnTo>
                <a:lnTo>
                  <a:pt x="216" y="1155"/>
                </a:lnTo>
                <a:lnTo>
                  <a:pt x="224" y="1143"/>
                </a:lnTo>
                <a:lnTo>
                  <a:pt x="234" y="1128"/>
                </a:lnTo>
                <a:lnTo>
                  <a:pt x="246" y="1112"/>
                </a:lnTo>
                <a:lnTo>
                  <a:pt x="258" y="1096"/>
                </a:lnTo>
                <a:lnTo>
                  <a:pt x="267" y="1081"/>
                </a:lnTo>
                <a:lnTo>
                  <a:pt x="274" y="1072"/>
                </a:lnTo>
                <a:lnTo>
                  <a:pt x="277" y="1067"/>
                </a:lnTo>
                <a:lnTo>
                  <a:pt x="884" y="0"/>
                </a:lnTo>
                <a:lnTo>
                  <a:pt x="1007" y="205"/>
                </a:lnTo>
                <a:lnTo>
                  <a:pt x="1034" y="278"/>
                </a:lnTo>
                <a:lnTo>
                  <a:pt x="1097" y="383"/>
                </a:lnTo>
                <a:lnTo>
                  <a:pt x="1228" y="598"/>
                </a:lnTo>
                <a:lnTo>
                  <a:pt x="1364" y="830"/>
                </a:lnTo>
                <a:lnTo>
                  <a:pt x="1519" y="1084"/>
                </a:lnTo>
                <a:lnTo>
                  <a:pt x="1561" y="1261"/>
                </a:lnTo>
                <a:lnTo>
                  <a:pt x="1663" y="1361"/>
                </a:lnTo>
                <a:lnTo>
                  <a:pt x="1816" y="159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283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Hiring Best Practices</a:t>
            </a:r>
            <a:endParaRPr lang="en-US"/>
          </a:p>
        </p:txBody>
      </p:sp>
      <p:sp>
        <p:nvSpPr>
          <p:cNvPr id="632838" name="AutoShape 6"/>
          <p:cNvSpPr>
            <a:spLocks noChangeAspect="1" noChangeArrowheads="1"/>
          </p:cNvSpPr>
          <p:nvPr/>
        </p:nvSpPr>
        <p:spPr bwMode="auto">
          <a:xfrm>
            <a:off x="3397250" y="3911600"/>
            <a:ext cx="2543175" cy="2217738"/>
          </a:xfrm>
          <a:prstGeom prst="triangle">
            <a:avLst>
              <a:gd name="adj" fmla="val 50000"/>
            </a:avLst>
          </a:prstGeom>
          <a:ln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 anchorCtr="1"/>
          <a:lstStyle/>
          <a:p>
            <a:pPr marL="342900" indent="-342900" algn="ctr">
              <a:spcBef>
                <a:spcPct val="20000"/>
              </a:spcBef>
              <a:buClr>
                <a:srgbClr val="7C6A92"/>
              </a:buClr>
            </a:pPr>
            <a:endParaRPr lang="en-US" sz="2400">
              <a:solidFill>
                <a:srgbClr val="003366"/>
              </a:solidFill>
              <a:latin typeface="Calibri"/>
              <a:cs typeface="Calibri"/>
            </a:endParaRPr>
          </a:p>
        </p:txBody>
      </p:sp>
      <p:sp>
        <p:nvSpPr>
          <p:cNvPr id="632839" name="AutoShape 7"/>
          <p:cNvSpPr>
            <a:spLocks noChangeAspect="1" noChangeArrowheads="1"/>
          </p:cNvSpPr>
          <p:nvPr/>
        </p:nvSpPr>
        <p:spPr bwMode="auto">
          <a:xfrm rot="25355123">
            <a:off x="2291557" y="3204369"/>
            <a:ext cx="2395537" cy="2352675"/>
          </a:xfrm>
          <a:prstGeom prst="triangle">
            <a:avLst>
              <a:gd name="adj" fmla="val 50000"/>
            </a:avLst>
          </a:prstGeom>
          <a:ln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ot="10800000" vert="eaVert" wrap="none" anchor="ctr" anchorCtr="1"/>
          <a:lstStyle/>
          <a:p>
            <a:pPr marL="342900" indent="-342900" algn="ctr">
              <a:spcBef>
                <a:spcPct val="20000"/>
              </a:spcBef>
              <a:buClr>
                <a:srgbClr val="7C6A92"/>
              </a:buClr>
            </a:pPr>
            <a:endParaRPr lang="en-US" sz="2400">
              <a:solidFill>
                <a:srgbClr val="003366"/>
              </a:solidFill>
              <a:latin typeface="Calibri"/>
              <a:cs typeface="Calibri"/>
            </a:endParaRPr>
          </a:p>
        </p:txBody>
      </p:sp>
      <p:sp>
        <p:nvSpPr>
          <p:cNvPr id="632840" name="AutoShape 8"/>
          <p:cNvSpPr>
            <a:spLocks noChangeAspect="1" noChangeArrowheads="1"/>
          </p:cNvSpPr>
          <p:nvPr/>
        </p:nvSpPr>
        <p:spPr bwMode="auto">
          <a:xfrm rot="28699272">
            <a:off x="2319338" y="1982787"/>
            <a:ext cx="2395538" cy="2354263"/>
          </a:xfrm>
          <a:prstGeom prst="triangle">
            <a:avLst>
              <a:gd name="adj" fmla="val 50000"/>
            </a:avLst>
          </a:prstGeom>
          <a:ln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ot="10800000" vert="eaVert" wrap="none" anchor="ctr" anchorCtr="1"/>
          <a:lstStyle/>
          <a:p>
            <a:pPr marL="342900" indent="-342900" algn="ctr">
              <a:spcBef>
                <a:spcPct val="20000"/>
              </a:spcBef>
              <a:buClr>
                <a:srgbClr val="7C6A92"/>
              </a:buClr>
            </a:pPr>
            <a:endParaRPr lang="en-US" sz="2400">
              <a:solidFill>
                <a:srgbClr val="003366"/>
              </a:solidFill>
              <a:latin typeface="Calibri"/>
              <a:cs typeface="Calibri"/>
            </a:endParaRPr>
          </a:p>
        </p:txBody>
      </p:sp>
      <p:sp>
        <p:nvSpPr>
          <p:cNvPr id="632841" name="AutoShape 9"/>
          <p:cNvSpPr>
            <a:spLocks noChangeAspect="1" noChangeArrowheads="1"/>
          </p:cNvSpPr>
          <p:nvPr/>
        </p:nvSpPr>
        <p:spPr bwMode="auto">
          <a:xfrm rot="57718649">
            <a:off x="4609306" y="1997870"/>
            <a:ext cx="2397125" cy="2354262"/>
          </a:xfrm>
          <a:prstGeom prst="triangle">
            <a:avLst>
              <a:gd name="adj" fmla="val 50000"/>
            </a:avLst>
          </a:prstGeom>
          <a:ln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eaVert" wrap="none" anchor="ctr" anchorCtr="1"/>
          <a:lstStyle/>
          <a:p>
            <a:pPr marL="342900" indent="-342900" algn="ctr">
              <a:spcBef>
                <a:spcPct val="20000"/>
              </a:spcBef>
              <a:buClr>
                <a:srgbClr val="7C6A92"/>
              </a:buClr>
            </a:pPr>
            <a:endParaRPr lang="en-US" sz="2400">
              <a:solidFill>
                <a:srgbClr val="003366"/>
              </a:solidFill>
              <a:latin typeface="Calibri"/>
              <a:cs typeface="Calibri"/>
            </a:endParaRPr>
          </a:p>
        </p:txBody>
      </p:sp>
      <p:sp>
        <p:nvSpPr>
          <p:cNvPr id="632842" name="AutoShape 10"/>
          <p:cNvSpPr>
            <a:spLocks noChangeAspect="1" noChangeArrowheads="1"/>
          </p:cNvSpPr>
          <p:nvPr/>
        </p:nvSpPr>
        <p:spPr bwMode="auto">
          <a:xfrm rot="39538535">
            <a:off x="4649788" y="3213100"/>
            <a:ext cx="2397125" cy="2352675"/>
          </a:xfrm>
          <a:prstGeom prst="triangle">
            <a:avLst>
              <a:gd name="adj" fmla="val 50000"/>
            </a:avLst>
          </a:prstGeom>
          <a:ln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eaVert" wrap="none" anchor="ctr" anchorCtr="1"/>
          <a:lstStyle/>
          <a:p>
            <a:pPr marL="342900" indent="-342900" algn="ctr">
              <a:spcBef>
                <a:spcPct val="20000"/>
              </a:spcBef>
              <a:buClr>
                <a:srgbClr val="7C6A92"/>
              </a:buClr>
            </a:pPr>
            <a:endParaRPr lang="en-US" sz="2400">
              <a:solidFill>
                <a:srgbClr val="003366"/>
              </a:solidFill>
              <a:latin typeface="Calibri"/>
              <a:cs typeface="Calibri"/>
            </a:endParaRPr>
          </a:p>
        </p:txBody>
      </p:sp>
      <p:sp>
        <p:nvSpPr>
          <p:cNvPr id="632843" name="AutoShape 11"/>
          <p:cNvSpPr>
            <a:spLocks noChangeAspect="1" noChangeArrowheads="1"/>
          </p:cNvSpPr>
          <p:nvPr/>
        </p:nvSpPr>
        <p:spPr bwMode="auto">
          <a:xfrm rot="10800000">
            <a:off x="3395663" y="1430338"/>
            <a:ext cx="2543175" cy="2217737"/>
          </a:xfrm>
          <a:prstGeom prst="triangle">
            <a:avLst>
              <a:gd name="adj" fmla="val 50000"/>
            </a:avLst>
          </a:prstGeom>
          <a:ln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ot="10800000" wrap="none" anchor="ctr" anchorCtr="1"/>
          <a:lstStyle/>
          <a:p>
            <a:pPr marL="342900" indent="-342900" algn="ctr">
              <a:spcBef>
                <a:spcPct val="20000"/>
              </a:spcBef>
              <a:buClr>
                <a:srgbClr val="7C6A92"/>
              </a:buClr>
            </a:pPr>
            <a:endParaRPr lang="en-US" sz="2400">
              <a:solidFill>
                <a:srgbClr val="003366"/>
              </a:solidFill>
              <a:latin typeface="Calibri"/>
              <a:cs typeface="Calibri"/>
            </a:endParaRPr>
          </a:p>
        </p:txBody>
      </p:sp>
      <p:sp>
        <p:nvSpPr>
          <p:cNvPr id="632844" name="Text Box 12"/>
          <p:cNvSpPr txBox="1">
            <a:spLocks noChangeAspect="1" noChangeArrowheads="1"/>
          </p:cNvSpPr>
          <p:nvPr/>
        </p:nvSpPr>
        <p:spPr bwMode="auto">
          <a:xfrm>
            <a:off x="3724275" y="1520825"/>
            <a:ext cx="1970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algn="ctr">
              <a:spcBef>
                <a:spcPct val="50000"/>
              </a:spcBef>
              <a:buClr>
                <a:srgbClr val="7C6A92"/>
              </a:buClr>
            </a:pPr>
            <a:r>
              <a:rPr lang="en-US" sz="2400">
                <a:solidFill>
                  <a:schemeClr val="bg1"/>
                </a:solidFill>
                <a:latin typeface="Calibri"/>
                <a:cs typeface="Calibri"/>
              </a:rPr>
              <a:t>Sourcing</a:t>
            </a:r>
          </a:p>
        </p:txBody>
      </p:sp>
      <p:sp>
        <p:nvSpPr>
          <p:cNvPr id="632845" name="Text Box 13"/>
          <p:cNvSpPr txBox="1">
            <a:spLocks noChangeAspect="1" noChangeArrowheads="1"/>
          </p:cNvSpPr>
          <p:nvPr/>
        </p:nvSpPr>
        <p:spPr bwMode="auto">
          <a:xfrm>
            <a:off x="5137150" y="2741613"/>
            <a:ext cx="215582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algn="ctr">
              <a:buClr>
                <a:srgbClr val="7C6A92"/>
              </a:buClr>
            </a:pPr>
            <a:r>
              <a:rPr lang="en-US" sz="2400">
                <a:solidFill>
                  <a:schemeClr val="bg1"/>
                </a:solidFill>
                <a:latin typeface="Calibri"/>
                <a:cs typeface="Calibri"/>
              </a:rPr>
              <a:t>Behavioral</a:t>
            </a:r>
          </a:p>
          <a:p>
            <a:pPr algn="ctr">
              <a:buClr>
                <a:srgbClr val="7C6A92"/>
              </a:buClr>
            </a:pPr>
            <a:r>
              <a:rPr lang="en-US" sz="2400">
                <a:solidFill>
                  <a:schemeClr val="bg1"/>
                </a:solidFill>
                <a:latin typeface="Calibri"/>
                <a:cs typeface="Calibri"/>
              </a:rPr>
              <a:t>Interviews</a:t>
            </a:r>
          </a:p>
        </p:txBody>
      </p:sp>
      <p:sp>
        <p:nvSpPr>
          <p:cNvPr id="632846" name="Text Box 14"/>
          <p:cNvSpPr txBox="1">
            <a:spLocks noChangeAspect="1" noChangeArrowheads="1"/>
          </p:cNvSpPr>
          <p:nvPr/>
        </p:nvSpPr>
        <p:spPr bwMode="auto">
          <a:xfrm>
            <a:off x="4913000" y="3975524"/>
            <a:ext cx="226218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algn="ctr">
              <a:spcBef>
                <a:spcPct val="50000"/>
              </a:spcBef>
              <a:buClr>
                <a:srgbClr val="7C6A92"/>
              </a:buClr>
            </a:pPr>
            <a:r>
              <a:rPr lang="en-US" sz="2400" dirty="0" smtClean="0">
                <a:solidFill>
                  <a:schemeClr val="bg1"/>
                </a:solidFill>
                <a:latin typeface="Calibri"/>
                <a:cs typeface="Calibri"/>
              </a:rPr>
              <a:t>Style</a:t>
            </a:r>
            <a:br>
              <a:rPr lang="en-US" sz="2400" dirty="0" smtClean="0">
                <a:solidFill>
                  <a:schemeClr val="bg1"/>
                </a:solidFill>
                <a:latin typeface="Calibri"/>
                <a:cs typeface="Calibri"/>
              </a:rPr>
            </a:br>
            <a:r>
              <a:rPr lang="en-US" sz="2400" dirty="0" smtClean="0">
                <a:solidFill>
                  <a:schemeClr val="bg1"/>
                </a:solidFill>
                <a:latin typeface="Calibri"/>
                <a:cs typeface="Calibri"/>
              </a:rPr>
              <a:t>Assessment</a:t>
            </a:r>
            <a:endParaRPr lang="en-US" sz="24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632847" name="Text Box 15"/>
          <p:cNvSpPr txBox="1">
            <a:spLocks noChangeAspect="1" noChangeArrowheads="1"/>
          </p:cNvSpPr>
          <p:nvPr/>
        </p:nvSpPr>
        <p:spPr bwMode="auto">
          <a:xfrm>
            <a:off x="3767138" y="5113338"/>
            <a:ext cx="189388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algn="ctr">
              <a:buClr>
                <a:srgbClr val="7C6A92"/>
              </a:buClr>
            </a:pPr>
            <a:r>
              <a:rPr lang="en-US" sz="2400">
                <a:solidFill>
                  <a:schemeClr val="bg1"/>
                </a:solidFill>
                <a:latin typeface="Calibri"/>
                <a:cs typeface="Calibri"/>
              </a:rPr>
              <a:t>Reference</a:t>
            </a:r>
          </a:p>
          <a:p>
            <a:pPr algn="ctr">
              <a:buClr>
                <a:srgbClr val="7C6A92"/>
              </a:buClr>
            </a:pPr>
            <a:r>
              <a:rPr lang="en-US" sz="2400">
                <a:solidFill>
                  <a:schemeClr val="bg1"/>
                </a:solidFill>
                <a:latin typeface="Calibri"/>
                <a:cs typeface="Calibri"/>
              </a:rPr>
              <a:t>Checks</a:t>
            </a:r>
          </a:p>
        </p:txBody>
      </p:sp>
      <p:sp>
        <p:nvSpPr>
          <p:cNvPr id="632848" name="Text Box 16"/>
          <p:cNvSpPr txBox="1">
            <a:spLocks noChangeAspect="1" noChangeArrowheads="1"/>
          </p:cNvSpPr>
          <p:nvPr/>
        </p:nvSpPr>
        <p:spPr bwMode="auto">
          <a:xfrm>
            <a:off x="1914525" y="3959225"/>
            <a:ext cx="239553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algn="ctr">
              <a:buClr>
                <a:srgbClr val="7C6A92"/>
              </a:buClr>
            </a:pPr>
            <a:r>
              <a:rPr lang="en-US" sz="2400" dirty="0">
                <a:solidFill>
                  <a:schemeClr val="bg1"/>
                </a:solidFill>
                <a:latin typeface="Calibri"/>
                <a:cs typeface="Calibri"/>
              </a:rPr>
              <a:t>Preparation</a:t>
            </a:r>
          </a:p>
          <a:p>
            <a:pPr algn="ctr">
              <a:buClr>
                <a:srgbClr val="7C6A92"/>
              </a:buClr>
            </a:pPr>
            <a:r>
              <a:rPr lang="en-US" sz="2400" dirty="0">
                <a:solidFill>
                  <a:schemeClr val="bg1"/>
                </a:solidFill>
                <a:latin typeface="Calibri"/>
                <a:cs typeface="Calibri"/>
              </a:rPr>
              <a:t>for Offer</a:t>
            </a:r>
          </a:p>
        </p:txBody>
      </p:sp>
      <p:sp>
        <p:nvSpPr>
          <p:cNvPr id="632849" name="Text Box 17"/>
          <p:cNvSpPr txBox="1">
            <a:spLocks noChangeAspect="1" noChangeArrowheads="1"/>
          </p:cNvSpPr>
          <p:nvPr/>
        </p:nvSpPr>
        <p:spPr bwMode="auto">
          <a:xfrm>
            <a:off x="2195513" y="2892425"/>
            <a:ext cx="1990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algn="ctr">
              <a:spcBef>
                <a:spcPct val="50000"/>
              </a:spcBef>
              <a:buClr>
                <a:srgbClr val="7C6A92"/>
              </a:buClr>
            </a:pPr>
            <a:r>
              <a:rPr lang="en-US" sz="2400">
                <a:solidFill>
                  <a:schemeClr val="bg1"/>
                </a:solidFill>
                <a:latin typeface="Calibri"/>
                <a:cs typeface="Calibri"/>
              </a:rPr>
              <a:t>Onboarding</a:t>
            </a:r>
          </a:p>
        </p:txBody>
      </p:sp>
    </p:spTree>
    <p:extLst>
      <p:ext uri="{BB962C8B-B14F-4D97-AF65-F5344CB8AC3E}">
        <p14:creationId xmlns:p14="http://schemas.microsoft.com/office/powerpoint/2010/main" val="175337976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 Your Processes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09279" y="3108295"/>
            <a:ext cx="3810000" cy="25273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Customer Types</a:t>
            </a:r>
          </a:p>
        </p:txBody>
      </p:sp>
      <p:sp>
        <p:nvSpPr>
          <p:cNvPr id="44035" name="AutoShape 3"/>
          <p:cNvSpPr>
            <a:spLocks noChangeArrowheads="1"/>
          </p:cNvSpPr>
          <p:nvPr/>
        </p:nvSpPr>
        <p:spPr bwMode="auto">
          <a:xfrm>
            <a:off x="1968500" y="2476500"/>
            <a:ext cx="2133600" cy="1409700"/>
          </a:xfrm>
          <a:prstGeom prst="upArrowCallout">
            <a:avLst>
              <a:gd name="adj1" fmla="val 37838"/>
              <a:gd name="adj2" fmla="val 37838"/>
              <a:gd name="adj3" fmla="val 16667"/>
              <a:gd name="adj4" fmla="val 66667"/>
            </a:avLst>
          </a:prstGeom>
          <a:solidFill>
            <a:srgbClr val="4D425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600" b="0" dirty="0">
                <a:solidFill>
                  <a:schemeClr val="bg1"/>
                </a:solidFill>
                <a:latin typeface="Verdana"/>
                <a:cs typeface="Verdana"/>
              </a:rPr>
              <a:t>Create new value </a:t>
            </a:r>
          </a:p>
          <a:p>
            <a:pPr algn="ctr" eaLnBrk="0" hangingPunct="0"/>
            <a:r>
              <a:rPr lang="en-US" sz="1600" b="0" dirty="0">
                <a:solidFill>
                  <a:schemeClr val="bg1"/>
                </a:solidFill>
                <a:latin typeface="Verdana"/>
                <a:cs typeface="Verdana"/>
              </a:rPr>
              <a:t>through sales effort</a:t>
            </a:r>
          </a:p>
        </p:txBody>
      </p:sp>
      <p:sp>
        <p:nvSpPr>
          <p:cNvPr id="44036" name="AutoShape 4"/>
          <p:cNvSpPr>
            <a:spLocks noChangeArrowheads="1"/>
          </p:cNvSpPr>
          <p:nvPr/>
        </p:nvSpPr>
        <p:spPr bwMode="auto">
          <a:xfrm>
            <a:off x="3651250" y="4202113"/>
            <a:ext cx="1841500" cy="1574800"/>
          </a:xfrm>
          <a:prstGeom prst="downArrowCallout">
            <a:avLst>
              <a:gd name="adj1" fmla="val 29234"/>
              <a:gd name="adj2" fmla="val 29234"/>
              <a:gd name="adj3" fmla="val 16667"/>
              <a:gd name="adj4" fmla="val 66667"/>
            </a:avLst>
          </a:prstGeom>
          <a:solidFill>
            <a:srgbClr val="4D425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600" b="0" dirty="0">
                <a:solidFill>
                  <a:schemeClr val="bg1"/>
                </a:solidFill>
                <a:latin typeface="Verdana"/>
                <a:cs typeface="Verdana"/>
              </a:rPr>
              <a:t>Lessen costs</a:t>
            </a:r>
          </a:p>
          <a:p>
            <a:pPr algn="ctr" eaLnBrk="0" hangingPunct="0"/>
            <a:r>
              <a:rPr lang="en-US" sz="1600" b="0" dirty="0">
                <a:solidFill>
                  <a:schemeClr val="bg1"/>
                </a:solidFill>
                <a:latin typeface="Verdana"/>
                <a:cs typeface="Verdana"/>
              </a:rPr>
              <a:t>and effort of</a:t>
            </a:r>
          </a:p>
          <a:p>
            <a:pPr algn="ctr" eaLnBrk="0" hangingPunct="0"/>
            <a:r>
              <a:rPr lang="en-US" sz="1600" b="0" dirty="0">
                <a:solidFill>
                  <a:schemeClr val="bg1"/>
                </a:solidFill>
                <a:latin typeface="Verdana"/>
                <a:cs typeface="Verdana"/>
              </a:rPr>
              <a:t>acquisition</a:t>
            </a:r>
          </a:p>
        </p:txBody>
      </p:sp>
      <p:sp>
        <p:nvSpPr>
          <p:cNvPr id="44037" name="AutoShape 5"/>
          <p:cNvSpPr>
            <a:spLocks noChangeArrowheads="1"/>
          </p:cNvSpPr>
          <p:nvPr/>
        </p:nvSpPr>
        <p:spPr bwMode="auto">
          <a:xfrm>
            <a:off x="5105400" y="1890713"/>
            <a:ext cx="2235200" cy="1993900"/>
          </a:xfrm>
          <a:prstGeom prst="upArrowCallout">
            <a:avLst>
              <a:gd name="adj1" fmla="val 28025"/>
              <a:gd name="adj2" fmla="val 28025"/>
              <a:gd name="adj3" fmla="val 16667"/>
              <a:gd name="adj4" fmla="val 66667"/>
            </a:avLst>
          </a:prstGeom>
          <a:solidFill>
            <a:srgbClr val="4D425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600" b="0">
                <a:solidFill>
                  <a:schemeClr val="bg1"/>
                </a:solidFill>
                <a:latin typeface="Verdana"/>
                <a:cs typeface="Verdana"/>
              </a:rPr>
              <a:t>Create extraordinary </a:t>
            </a:r>
          </a:p>
          <a:p>
            <a:pPr algn="ctr" eaLnBrk="0" hangingPunct="0"/>
            <a:r>
              <a:rPr lang="en-US" sz="1600" b="0">
                <a:solidFill>
                  <a:schemeClr val="bg1"/>
                </a:solidFill>
                <a:latin typeface="Verdana"/>
                <a:cs typeface="Verdana"/>
              </a:rPr>
              <a:t>value for a few large </a:t>
            </a:r>
          </a:p>
          <a:p>
            <a:pPr algn="ctr" eaLnBrk="0" hangingPunct="0"/>
            <a:r>
              <a:rPr lang="en-US" sz="1600" b="0">
                <a:solidFill>
                  <a:schemeClr val="bg1"/>
                </a:solidFill>
                <a:latin typeface="Verdana"/>
                <a:cs typeface="Verdana"/>
              </a:rPr>
              <a:t>customers</a:t>
            </a:r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422275" y="4051300"/>
            <a:ext cx="8077200" cy="88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Verdana"/>
              <a:cs typeface="Verdana"/>
            </a:endParaRPr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558800" y="3144838"/>
            <a:ext cx="13233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000" b="1">
                <a:solidFill>
                  <a:srgbClr val="472F46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000" b="1">
                <a:solidFill>
                  <a:srgbClr val="472F46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000" b="1">
                <a:solidFill>
                  <a:srgbClr val="472F46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000" b="1">
                <a:solidFill>
                  <a:srgbClr val="472F46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000" b="1">
                <a:solidFill>
                  <a:srgbClr val="472F4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472F4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472F4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472F4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472F46"/>
                </a:solidFill>
                <a:latin typeface="Times New Roman" pitchFamily="18" charset="0"/>
              </a:defRPr>
            </a:lvl9pPr>
          </a:lstStyle>
          <a:p>
            <a:r>
              <a:rPr lang="en-US" sz="1800">
                <a:solidFill>
                  <a:srgbClr val="3F6075"/>
                </a:solidFill>
                <a:latin typeface="Verdana"/>
                <a:cs typeface="Verdana"/>
              </a:rPr>
              <a:t>Increase</a:t>
            </a:r>
          </a:p>
          <a:p>
            <a:r>
              <a:rPr lang="en-US" sz="1800">
                <a:solidFill>
                  <a:srgbClr val="3F6075"/>
                </a:solidFill>
                <a:latin typeface="Verdana"/>
                <a:cs typeface="Verdana"/>
              </a:rPr>
              <a:t>Benefits</a:t>
            </a:r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558800" y="4376738"/>
            <a:ext cx="113346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000" b="1">
                <a:solidFill>
                  <a:srgbClr val="472F46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000" b="1">
                <a:solidFill>
                  <a:srgbClr val="472F46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000" b="1">
                <a:solidFill>
                  <a:srgbClr val="472F46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000" b="1">
                <a:solidFill>
                  <a:srgbClr val="472F46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000" b="1">
                <a:solidFill>
                  <a:srgbClr val="472F4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472F4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472F4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472F4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472F46"/>
                </a:solidFill>
                <a:latin typeface="Times New Roman" pitchFamily="18" charset="0"/>
              </a:defRPr>
            </a:lvl9pPr>
          </a:lstStyle>
          <a:p>
            <a:r>
              <a:rPr lang="en-US" sz="1800">
                <a:solidFill>
                  <a:srgbClr val="3F6075"/>
                </a:solidFill>
                <a:latin typeface="Verdana"/>
                <a:cs typeface="Verdana"/>
              </a:rPr>
              <a:t>Reduce</a:t>
            </a:r>
          </a:p>
          <a:p>
            <a:r>
              <a:rPr lang="en-US" sz="1800">
                <a:solidFill>
                  <a:srgbClr val="3F6075"/>
                </a:solidFill>
                <a:latin typeface="Verdana"/>
                <a:cs typeface="Verdana"/>
              </a:rPr>
              <a:t>Costs</a:t>
            </a:r>
          </a:p>
        </p:txBody>
      </p:sp>
      <p:sp>
        <p:nvSpPr>
          <p:cNvPr id="11275" name="Text Box 11"/>
          <p:cNvSpPr txBox="1">
            <a:spLocks noChangeArrowheads="1"/>
          </p:cNvSpPr>
          <p:nvPr/>
        </p:nvSpPr>
        <p:spPr bwMode="auto">
          <a:xfrm>
            <a:off x="1229982" y="1812925"/>
            <a:ext cx="3539200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000" b="1">
                <a:solidFill>
                  <a:srgbClr val="472F46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000" b="1">
                <a:solidFill>
                  <a:srgbClr val="472F46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000" b="1">
                <a:solidFill>
                  <a:srgbClr val="472F46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000" b="1">
                <a:solidFill>
                  <a:srgbClr val="472F46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000" b="1">
                <a:solidFill>
                  <a:srgbClr val="472F4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472F4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472F4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472F4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472F46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2000" b="0">
                <a:solidFill>
                  <a:srgbClr val="3F6075"/>
                </a:solidFill>
                <a:latin typeface="Verdana"/>
                <a:cs typeface="Verdana"/>
              </a:rPr>
              <a:t>Extrinsic Value Customers</a:t>
            </a:r>
          </a:p>
          <a:p>
            <a:pPr algn="ctr"/>
            <a:r>
              <a:rPr lang="en-US" sz="1400" b="0">
                <a:solidFill>
                  <a:srgbClr val="3F6075"/>
                </a:solidFill>
                <a:latin typeface="Verdana"/>
                <a:cs typeface="Verdana"/>
              </a:rPr>
              <a:t>(buying beyond product value)</a:t>
            </a:r>
          </a:p>
        </p:txBody>
      </p:sp>
      <p:sp>
        <p:nvSpPr>
          <p:cNvPr id="11276" name="Text Box 12"/>
          <p:cNvSpPr txBox="1">
            <a:spLocks noChangeArrowheads="1"/>
          </p:cNvSpPr>
          <p:nvPr/>
        </p:nvSpPr>
        <p:spPr bwMode="auto">
          <a:xfrm>
            <a:off x="3755835" y="1276350"/>
            <a:ext cx="4916868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000" b="1">
                <a:solidFill>
                  <a:srgbClr val="472F46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000" b="1">
                <a:solidFill>
                  <a:srgbClr val="472F46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000" b="1">
                <a:solidFill>
                  <a:srgbClr val="472F46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000" b="1">
                <a:solidFill>
                  <a:srgbClr val="472F46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000" b="1">
                <a:solidFill>
                  <a:srgbClr val="472F4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472F4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472F4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472F4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472F46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2000" b="0">
                <a:solidFill>
                  <a:srgbClr val="3F6075"/>
                </a:solidFill>
                <a:latin typeface="Verdana"/>
                <a:cs typeface="Verdana"/>
              </a:rPr>
              <a:t>Strategic Value Customers</a:t>
            </a:r>
          </a:p>
          <a:p>
            <a:pPr algn="ctr"/>
            <a:r>
              <a:rPr lang="en-US" sz="1400" b="0">
                <a:solidFill>
                  <a:srgbClr val="3F6075"/>
                </a:solidFill>
                <a:latin typeface="Verdana"/>
                <a:cs typeface="Verdana"/>
              </a:rPr>
              <a:t>(leveraging supplier’s enterprise core competencies)</a:t>
            </a:r>
          </a:p>
        </p:txBody>
      </p:sp>
      <p:sp>
        <p:nvSpPr>
          <p:cNvPr id="11277" name="Text Box 13"/>
          <p:cNvSpPr txBox="1">
            <a:spLocks noChangeArrowheads="1"/>
          </p:cNvSpPr>
          <p:nvPr/>
        </p:nvSpPr>
        <p:spPr bwMode="auto">
          <a:xfrm>
            <a:off x="2824254" y="5934075"/>
            <a:ext cx="3495493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000" b="1">
                <a:solidFill>
                  <a:srgbClr val="472F46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000" b="1">
                <a:solidFill>
                  <a:srgbClr val="472F46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000" b="1">
                <a:solidFill>
                  <a:srgbClr val="472F46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000" b="1">
                <a:solidFill>
                  <a:srgbClr val="472F46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000" b="1">
                <a:solidFill>
                  <a:srgbClr val="472F4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472F4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472F4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472F4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472F46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2000" b="0">
                <a:solidFill>
                  <a:srgbClr val="3F6075"/>
                </a:solidFill>
                <a:latin typeface="Verdana"/>
                <a:cs typeface="Verdana"/>
              </a:rPr>
              <a:t>Intrinsic Value Customers</a:t>
            </a:r>
          </a:p>
          <a:p>
            <a:pPr algn="ctr"/>
            <a:r>
              <a:rPr lang="en-US" sz="1400" b="0">
                <a:solidFill>
                  <a:srgbClr val="3F6075"/>
                </a:solidFill>
                <a:latin typeface="Verdana"/>
                <a:cs typeface="Verdana"/>
              </a:rPr>
              <a:t>(buying on product value alone)</a:t>
            </a:r>
          </a:p>
        </p:txBody>
      </p:sp>
    </p:spTree>
    <p:extLst>
      <p:ext uri="{BB962C8B-B14F-4D97-AF65-F5344CB8AC3E}">
        <p14:creationId xmlns:p14="http://schemas.microsoft.com/office/powerpoint/2010/main" val="291524588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animBg="1"/>
      <p:bldP spid="44036" grpId="0" animBg="1"/>
      <p:bldP spid="44037" grpId="0" animBg="1"/>
      <p:bldP spid="11271" grpId="0" animBg="1"/>
      <p:bldP spid="11272" grpId="0"/>
      <p:bldP spid="11273" grpId="0"/>
      <p:bldP spid="11275" grpId="0"/>
      <p:bldP spid="11276" grpId="0"/>
      <p:bldP spid="1127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/>
          </p:cNvSpPr>
          <p:nvPr>
            <p:ph type="title"/>
          </p:nvPr>
        </p:nvSpPr>
        <p:spPr>
          <a:xfrm>
            <a:off x="238429" y="134708"/>
            <a:ext cx="8655445" cy="932714"/>
          </a:xfrm>
        </p:spPr>
        <p:txBody>
          <a:bodyPr/>
          <a:lstStyle/>
          <a:p>
            <a:r>
              <a:rPr lang="en-US" dirty="0" smtClean="0"/>
              <a:t>Regional Tire Retail Store Chain</a:t>
            </a:r>
          </a:p>
        </p:txBody>
      </p:sp>
      <p:pic>
        <p:nvPicPr>
          <p:cNvPr id="1229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5808" y="1210093"/>
            <a:ext cx="7696200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TextBox 5"/>
          <p:cNvSpPr txBox="1">
            <a:spLocks noChangeArrowheads="1"/>
          </p:cNvSpPr>
          <p:nvPr/>
        </p:nvSpPr>
        <p:spPr bwMode="auto">
          <a:xfrm>
            <a:off x="1205281" y="739656"/>
            <a:ext cx="636334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Calibri" pitchFamily="34" charset="0"/>
                <a:cs typeface="Arial" charset="0"/>
              </a:rPr>
              <a:t>Value stream mapping identifies the bottlenecks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/>
          </p:cNvSpPr>
          <p:nvPr>
            <p:ph type="title"/>
          </p:nvPr>
        </p:nvSpPr>
        <p:spPr>
          <a:xfrm>
            <a:off x="250120" y="57732"/>
            <a:ext cx="8655445" cy="932714"/>
          </a:xfrm>
        </p:spPr>
        <p:txBody>
          <a:bodyPr/>
          <a:lstStyle/>
          <a:p>
            <a:r>
              <a:rPr lang="en-US" dirty="0" smtClean="0"/>
              <a:t>Regional Tire Retail Store Chain</a:t>
            </a:r>
          </a:p>
        </p:txBody>
      </p:sp>
      <p:sp>
        <p:nvSpPr>
          <p:cNvPr id="13316" name="Rectangle 3"/>
          <p:cNvSpPr>
            <a:spLocks noGrp="1"/>
          </p:cNvSpPr>
          <p:nvPr>
            <p:ph sz="quarter" idx="10"/>
          </p:nvPr>
        </p:nvSpPr>
        <p:spPr>
          <a:xfrm>
            <a:off x="0" y="867722"/>
            <a:ext cx="9144000" cy="4770704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Inventory Management</a:t>
            </a:r>
          </a:p>
          <a:p>
            <a:r>
              <a:rPr lang="en-US" dirty="0" smtClean="0"/>
              <a:t>Client was experiencing liquidity </a:t>
            </a:r>
            <a:br>
              <a:rPr lang="en-US" dirty="0" smtClean="0"/>
            </a:br>
            <a:r>
              <a:rPr lang="en-US" dirty="0" smtClean="0"/>
              <a:t>issues and inventory value was </a:t>
            </a:r>
            <a:br>
              <a:rPr lang="en-US" dirty="0" smtClean="0"/>
            </a:br>
            <a:r>
              <a:rPr lang="en-US" dirty="0" smtClean="0"/>
              <a:t>increasing</a:t>
            </a:r>
          </a:p>
          <a:p>
            <a:pPr lvl="1"/>
            <a:r>
              <a:rPr lang="en-US" dirty="0" smtClean="0"/>
              <a:t>BBK engaged to study inventory </a:t>
            </a:r>
            <a:br>
              <a:rPr lang="en-US" dirty="0" smtClean="0"/>
            </a:br>
            <a:r>
              <a:rPr lang="en-US" dirty="0" smtClean="0"/>
              <a:t>processes to identify ways to </a:t>
            </a:r>
            <a:br>
              <a:rPr lang="en-US" dirty="0" smtClean="0"/>
            </a:br>
            <a:r>
              <a:rPr lang="en-US" dirty="0" smtClean="0"/>
              <a:t>improve inventory turns</a:t>
            </a:r>
          </a:p>
          <a:p>
            <a:pPr lvl="1"/>
            <a:r>
              <a:rPr lang="en-US" dirty="0" smtClean="0"/>
              <a:t>10% of inventory represented 55% of sales volume and client had 55 days supply on hand when 15 days was adequate to meet customer demand</a:t>
            </a:r>
          </a:p>
          <a:p>
            <a:pPr lvl="1"/>
            <a:r>
              <a:rPr lang="en-US" dirty="0" smtClean="0"/>
              <a:t>BBK study showed $10 million possible reduction in inventory with no loss in sales.   $1.5 million in annual cost savings achieved</a:t>
            </a:r>
          </a:p>
          <a:p>
            <a:endParaRPr lang="en-US" sz="240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grpSp>
        <p:nvGrpSpPr>
          <p:cNvPr id="27" name="Group 26"/>
          <p:cNvGrpSpPr/>
          <p:nvPr/>
        </p:nvGrpSpPr>
        <p:grpSpPr>
          <a:xfrm>
            <a:off x="5794950" y="1596584"/>
            <a:ext cx="2925763" cy="2003949"/>
            <a:chOff x="9987444" y="5214414"/>
            <a:chExt cx="2925763" cy="2003949"/>
          </a:xfrm>
        </p:grpSpPr>
        <p:sp>
          <p:nvSpPr>
            <p:cNvPr id="77" name="Rectangle 18"/>
            <p:cNvSpPr>
              <a:spLocks noChangeArrowheads="1"/>
            </p:cNvSpPr>
            <p:nvPr/>
          </p:nvSpPr>
          <p:spPr bwMode="auto">
            <a:xfrm>
              <a:off x="10118190" y="6858000"/>
              <a:ext cx="582613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100" dirty="0">
                  <a:solidFill>
                    <a:srgbClr val="666666"/>
                  </a:solidFill>
                  <a:latin typeface="+mj-lt"/>
                </a:rPr>
                <a:t>Inventory </a:t>
              </a:r>
            </a:p>
            <a:p>
              <a:pPr algn="ctr">
                <a:defRPr/>
              </a:pPr>
              <a:r>
                <a:rPr lang="en-US" sz="1100" dirty="0">
                  <a:solidFill>
                    <a:srgbClr val="666666"/>
                  </a:solidFill>
                  <a:latin typeface="+mj-lt"/>
                </a:rPr>
                <a:t>Value</a:t>
              </a:r>
              <a:endParaRPr lang="en-US" sz="1100" b="1" dirty="0">
                <a:solidFill>
                  <a:srgbClr val="666666"/>
                </a:solidFill>
                <a:latin typeface="+mj-lt"/>
              </a:endParaRPr>
            </a:p>
          </p:txBody>
        </p:sp>
        <p:sp>
          <p:nvSpPr>
            <p:cNvPr id="78" name="Rectangle 19"/>
            <p:cNvSpPr>
              <a:spLocks noChangeArrowheads="1"/>
            </p:cNvSpPr>
            <p:nvPr/>
          </p:nvSpPr>
          <p:spPr bwMode="auto">
            <a:xfrm>
              <a:off x="11234203" y="6867525"/>
              <a:ext cx="509587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100" dirty="0">
                  <a:solidFill>
                    <a:srgbClr val="666666"/>
                  </a:solidFill>
                  <a:latin typeface="+mj-lt"/>
                </a:rPr>
                <a:t>Carrying </a:t>
              </a:r>
            </a:p>
            <a:p>
              <a:pPr algn="ctr">
                <a:defRPr/>
              </a:pPr>
              <a:r>
                <a:rPr lang="en-US" sz="1100" dirty="0">
                  <a:solidFill>
                    <a:srgbClr val="666666"/>
                  </a:solidFill>
                  <a:latin typeface="+mj-lt"/>
                </a:rPr>
                <a:t>Costs</a:t>
              </a:r>
              <a:endParaRPr lang="en-US" sz="1100" b="1" dirty="0">
                <a:solidFill>
                  <a:srgbClr val="666666"/>
                </a:solidFill>
                <a:latin typeface="+mj-lt"/>
              </a:endParaRPr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9987444" y="5214414"/>
              <a:ext cx="2925763" cy="1643586"/>
              <a:chOff x="4965700" y="4191000"/>
              <a:chExt cx="2925763" cy="1643586"/>
            </a:xfrm>
          </p:grpSpPr>
          <p:sp>
            <p:nvSpPr>
              <p:cNvPr id="68" name="Rectangle 9"/>
              <p:cNvSpPr>
                <a:spLocks noChangeArrowheads="1"/>
              </p:cNvSpPr>
              <p:nvPr/>
            </p:nvSpPr>
            <p:spPr bwMode="auto">
              <a:xfrm>
                <a:off x="5000625" y="4467225"/>
                <a:ext cx="342900" cy="1363663"/>
              </a:xfrm>
              <a:prstGeom prst="rect">
                <a:avLst/>
              </a:prstGeom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69" name="Rectangle 10"/>
              <p:cNvSpPr>
                <a:spLocks noChangeArrowheads="1"/>
              </p:cNvSpPr>
              <p:nvPr/>
            </p:nvSpPr>
            <p:spPr bwMode="auto">
              <a:xfrm>
                <a:off x="7167563" y="5610225"/>
                <a:ext cx="342900" cy="220663"/>
              </a:xfrm>
              <a:prstGeom prst="rect">
                <a:avLst/>
              </a:prstGeom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70" name="Rectangle 11"/>
              <p:cNvSpPr>
                <a:spLocks noChangeArrowheads="1"/>
              </p:cNvSpPr>
              <p:nvPr/>
            </p:nvSpPr>
            <p:spPr bwMode="auto">
              <a:xfrm>
                <a:off x="5343525" y="4848225"/>
                <a:ext cx="342900" cy="982663"/>
              </a:xfrm>
              <a:prstGeom prst="rect">
                <a:avLst/>
              </a:prstGeom>
              <a:gradFill flip="none" rotWithShape="1">
                <a:gsLst>
                  <a:gs pos="0">
                    <a:srgbClr val="92D050">
                      <a:shade val="30000"/>
                      <a:satMod val="115000"/>
                    </a:srgbClr>
                  </a:gs>
                  <a:gs pos="50000">
                    <a:srgbClr val="92D050">
                      <a:shade val="67500"/>
                      <a:satMod val="115000"/>
                    </a:srgbClr>
                  </a:gs>
                  <a:gs pos="100000">
                    <a:srgbClr val="92D050">
                      <a:shade val="100000"/>
                      <a:satMod val="115000"/>
                    </a:srgb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71" name="Rectangle 12"/>
              <p:cNvSpPr>
                <a:spLocks noChangeArrowheads="1"/>
              </p:cNvSpPr>
              <p:nvPr/>
            </p:nvSpPr>
            <p:spPr bwMode="auto">
              <a:xfrm>
                <a:off x="7510463" y="5686425"/>
                <a:ext cx="342900" cy="144463"/>
              </a:xfrm>
              <a:prstGeom prst="rect">
                <a:avLst/>
              </a:prstGeom>
              <a:gradFill flip="none" rotWithShape="1">
                <a:gsLst>
                  <a:gs pos="0">
                    <a:srgbClr val="92D050">
                      <a:shade val="30000"/>
                      <a:satMod val="115000"/>
                    </a:srgbClr>
                  </a:gs>
                  <a:gs pos="50000">
                    <a:srgbClr val="92D050">
                      <a:shade val="67500"/>
                      <a:satMod val="115000"/>
                    </a:srgbClr>
                  </a:gs>
                  <a:gs pos="100000">
                    <a:srgbClr val="92D050">
                      <a:shade val="100000"/>
                      <a:satMod val="115000"/>
                    </a:srgb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72" name="Line 13"/>
              <p:cNvSpPr>
                <a:spLocks noChangeShapeType="1"/>
              </p:cNvSpPr>
              <p:nvPr/>
            </p:nvSpPr>
            <p:spPr bwMode="auto">
              <a:xfrm>
                <a:off x="4965700" y="5830888"/>
                <a:ext cx="292576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" name="Rectangle 14"/>
              <p:cNvSpPr>
                <a:spLocks noChangeArrowheads="1"/>
              </p:cNvSpPr>
              <p:nvPr/>
            </p:nvSpPr>
            <p:spPr bwMode="auto">
              <a:xfrm>
                <a:off x="5029200" y="4191000"/>
                <a:ext cx="274638" cy="2159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en-US" sz="1400" dirty="0">
                    <a:solidFill>
                      <a:srgbClr val="666666"/>
                    </a:solidFill>
                    <a:latin typeface="+mj-lt"/>
                  </a:rPr>
                  <a:t>$41</a:t>
                </a:r>
                <a:endParaRPr lang="en-US" sz="1400" b="1" dirty="0">
                  <a:solidFill>
                    <a:srgbClr val="666666"/>
                  </a:solidFill>
                  <a:latin typeface="+mj-lt"/>
                </a:endParaRPr>
              </a:p>
            </p:txBody>
          </p:sp>
          <p:sp>
            <p:nvSpPr>
              <p:cNvPr id="74" name="Rectangle 15"/>
              <p:cNvSpPr>
                <a:spLocks noChangeArrowheads="1"/>
              </p:cNvSpPr>
              <p:nvPr/>
            </p:nvSpPr>
            <p:spPr bwMode="auto">
              <a:xfrm>
                <a:off x="7091363" y="5381625"/>
                <a:ext cx="319087" cy="2159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1400">
                    <a:solidFill>
                      <a:srgbClr val="666666"/>
                    </a:solidFill>
                    <a:latin typeface="+mj-lt"/>
                  </a:rPr>
                  <a:t>$3.2</a:t>
                </a:r>
                <a:endParaRPr lang="en-US" sz="1400" b="1">
                  <a:solidFill>
                    <a:srgbClr val="666666"/>
                  </a:solidFill>
                  <a:latin typeface="+mj-lt"/>
                </a:endParaRPr>
              </a:p>
            </p:txBody>
          </p:sp>
          <p:sp>
            <p:nvSpPr>
              <p:cNvPr id="75" name="Rectangle 16"/>
              <p:cNvSpPr>
                <a:spLocks noChangeArrowheads="1"/>
              </p:cNvSpPr>
              <p:nvPr/>
            </p:nvSpPr>
            <p:spPr bwMode="auto">
              <a:xfrm>
                <a:off x="5364163" y="4605338"/>
                <a:ext cx="274637" cy="2159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1400" dirty="0">
                    <a:solidFill>
                      <a:srgbClr val="666666"/>
                    </a:solidFill>
                    <a:latin typeface="+mj-lt"/>
                  </a:rPr>
                  <a:t>$31</a:t>
                </a:r>
                <a:endParaRPr lang="en-US" sz="1400" b="1" dirty="0">
                  <a:solidFill>
                    <a:srgbClr val="666666"/>
                  </a:solidFill>
                  <a:latin typeface="+mj-lt"/>
                </a:endParaRPr>
              </a:p>
            </p:txBody>
          </p:sp>
          <p:sp>
            <p:nvSpPr>
              <p:cNvPr id="76" name="Rectangle 17"/>
              <p:cNvSpPr>
                <a:spLocks noChangeArrowheads="1"/>
              </p:cNvSpPr>
              <p:nvPr/>
            </p:nvSpPr>
            <p:spPr bwMode="auto">
              <a:xfrm>
                <a:off x="7556500" y="5467350"/>
                <a:ext cx="319088" cy="2159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1400" dirty="0">
                    <a:solidFill>
                      <a:srgbClr val="666666"/>
                    </a:solidFill>
                    <a:latin typeface="+mj-lt"/>
                  </a:rPr>
                  <a:t>$2.9</a:t>
                </a:r>
                <a:endParaRPr lang="en-US" sz="1400" b="1" dirty="0">
                  <a:solidFill>
                    <a:srgbClr val="666666"/>
                  </a:solidFill>
                  <a:latin typeface="+mj-lt"/>
                </a:endParaRPr>
              </a:p>
            </p:txBody>
          </p:sp>
          <p:sp>
            <p:nvSpPr>
              <p:cNvPr id="79" name="Rectangle 24"/>
              <p:cNvSpPr>
                <a:spLocks noChangeArrowheads="1"/>
              </p:cNvSpPr>
              <p:nvPr/>
            </p:nvSpPr>
            <p:spPr bwMode="auto">
              <a:xfrm>
                <a:off x="6096000" y="5375798"/>
                <a:ext cx="342900" cy="458788"/>
              </a:xfrm>
              <a:prstGeom prst="rect">
                <a:avLst/>
              </a:prstGeom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80" name="Rectangle 25"/>
              <p:cNvSpPr>
                <a:spLocks noChangeArrowheads="1"/>
              </p:cNvSpPr>
              <p:nvPr/>
            </p:nvSpPr>
            <p:spPr bwMode="auto">
              <a:xfrm>
                <a:off x="6438900" y="5467873"/>
                <a:ext cx="342900" cy="366713"/>
              </a:xfrm>
              <a:prstGeom prst="rect">
                <a:avLst/>
              </a:prstGeom>
              <a:gradFill flip="none" rotWithShape="1">
                <a:gsLst>
                  <a:gs pos="0">
                    <a:srgbClr val="92D050">
                      <a:shade val="30000"/>
                      <a:satMod val="115000"/>
                    </a:srgbClr>
                  </a:gs>
                  <a:gs pos="50000">
                    <a:srgbClr val="92D050">
                      <a:shade val="67500"/>
                      <a:satMod val="115000"/>
                    </a:srgbClr>
                  </a:gs>
                  <a:gs pos="100000">
                    <a:srgbClr val="92D050">
                      <a:shade val="100000"/>
                      <a:satMod val="115000"/>
                    </a:srgb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81" name="Rectangle 26"/>
              <p:cNvSpPr>
                <a:spLocks noChangeArrowheads="1"/>
              </p:cNvSpPr>
              <p:nvPr/>
            </p:nvSpPr>
            <p:spPr bwMode="auto">
              <a:xfrm>
                <a:off x="6110288" y="5092700"/>
                <a:ext cx="274637" cy="2159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1400">
                    <a:solidFill>
                      <a:srgbClr val="666666"/>
                    </a:solidFill>
                    <a:latin typeface="+mj-lt"/>
                  </a:rPr>
                  <a:t>$12</a:t>
                </a:r>
                <a:endParaRPr lang="en-US" sz="1400" b="1">
                  <a:solidFill>
                    <a:srgbClr val="666666"/>
                  </a:solidFill>
                  <a:latin typeface="+mj-lt"/>
                </a:endParaRPr>
              </a:p>
            </p:txBody>
          </p:sp>
          <p:sp>
            <p:nvSpPr>
              <p:cNvPr id="82" name="Rectangle 27"/>
              <p:cNvSpPr>
                <a:spLocks noChangeArrowheads="1"/>
              </p:cNvSpPr>
              <p:nvPr/>
            </p:nvSpPr>
            <p:spPr bwMode="auto">
              <a:xfrm>
                <a:off x="6459538" y="5229225"/>
                <a:ext cx="411162" cy="2159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1400">
                    <a:solidFill>
                      <a:srgbClr val="666666"/>
                    </a:solidFill>
                    <a:latin typeface="+mj-lt"/>
                  </a:rPr>
                  <a:t>$10.5</a:t>
                </a:r>
                <a:endParaRPr lang="en-US" sz="1400" b="1">
                  <a:solidFill>
                    <a:srgbClr val="666666"/>
                  </a:solidFill>
                  <a:latin typeface="+mj-lt"/>
                </a:endParaRPr>
              </a:p>
            </p:txBody>
          </p:sp>
        </p:grpSp>
        <p:sp>
          <p:nvSpPr>
            <p:cNvPr id="83" name="Rectangle 28"/>
            <p:cNvSpPr>
              <a:spLocks noChangeArrowheads="1"/>
            </p:cNvSpPr>
            <p:nvPr/>
          </p:nvSpPr>
          <p:spPr bwMode="auto">
            <a:xfrm>
              <a:off x="12318465" y="6880225"/>
              <a:ext cx="479425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100">
                  <a:solidFill>
                    <a:srgbClr val="666666"/>
                  </a:solidFill>
                  <a:latin typeface="+mj-lt"/>
                </a:rPr>
                <a:t>Interest </a:t>
              </a:r>
            </a:p>
            <a:p>
              <a:pPr algn="ctr">
                <a:defRPr/>
              </a:pPr>
              <a:r>
                <a:rPr lang="en-US" sz="1100">
                  <a:solidFill>
                    <a:srgbClr val="666666"/>
                  </a:solidFill>
                  <a:latin typeface="+mj-lt"/>
                </a:rPr>
                <a:t>Expense</a:t>
              </a:r>
              <a:endParaRPr lang="en-US" sz="1100" b="1">
                <a:solidFill>
                  <a:srgbClr val="666666"/>
                </a:solidFill>
                <a:latin typeface="+mj-lt"/>
              </a:endParaRPr>
            </a:p>
          </p:txBody>
        </p:sp>
      </p:grpSp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7678081" y="1684659"/>
            <a:ext cx="633413" cy="519112"/>
            <a:chOff x="228600" y="2459038"/>
            <a:chExt cx="633413" cy="519112"/>
          </a:xfrm>
        </p:grpSpPr>
        <p:sp>
          <p:nvSpPr>
            <p:cNvPr id="85" name="Rectangle 19"/>
            <p:cNvSpPr>
              <a:spLocks noChangeArrowheads="1"/>
            </p:cNvSpPr>
            <p:nvPr/>
          </p:nvSpPr>
          <p:spPr bwMode="auto">
            <a:xfrm>
              <a:off x="381000" y="2459038"/>
              <a:ext cx="481013" cy="214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400" dirty="0">
                  <a:solidFill>
                    <a:srgbClr val="666666"/>
                  </a:solidFill>
                  <a:latin typeface="Calibri" pitchFamily="34" charset="0"/>
                </a:rPr>
                <a:t>Before</a:t>
              </a:r>
              <a:endParaRPr lang="en-US" sz="1400" b="1" dirty="0">
                <a:solidFill>
                  <a:srgbClr val="666666"/>
                </a:solidFill>
                <a:latin typeface="Times" pitchFamily="18" charset="0"/>
              </a:endParaRPr>
            </a:p>
          </p:txBody>
        </p:sp>
        <p:sp>
          <p:nvSpPr>
            <p:cNvPr id="86" name="Rectangle 20"/>
            <p:cNvSpPr>
              <a:spLocks noChangeArrowheads="1"/>
            </p:cNvSpPr>
            <p:nvPr/>
          </p:nvSpPr>
          <p:spPr bwMode="auto">
            <a:xfrm>
              <a:off x="381000" y="2763838"/>
              <a:ext cx="369888" cy="214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400">
                  <a:solidFill>
                    <a:srgbClr val="666666"/>
                  </a:solidFill>
                  <a:latin typeface="Calibri" pitchFamily="34" charset="0"/>
                </a:rPr>
                <a:t>After</a:t>
              </a:r>
              <a:endParaRPr lang="en-US" sz="1400" b="1">
                <a:solidFill>
                  <a:srgbClr val="666666"/>
                </a:solidFill>
                <a:latin typeface="Times" pitchFamily="18" charset="0"/>
              </a:endParaRPr>
            </a:p>
          </p:txBody>
        </p:sp>
        <p:sp>
          <p:nvSpPr>
            <p:cNvPr id="87" name="Rectangle 21"/>
            <p:cNvSpPr>
              <a:spLocks noChangeArrowheads="1"/>
            </p:cNvSpPr>
            <p:nvPr/>
          </p:nvSpPr>
          <p:spPr bwMode="auto">
            <a:xfrm>
              <a:off x="228600" y="2530475"/>
              <a:ext cx="73025" cy="82550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8" name="Rectangle 22"/>
            <p:cNvSpPr>
              <a:spLocks noChangeArrowheads="1"/>
            </p:cNvSpPr>
            <p:nvPr/>
          </p:nvSpPr>
          <p:spPr bwMode="auto">
            <a:xfrm>
              <a:off x="228600" y="2835275"/>
              <a:ext cx="73025" cy="82550"/>
            </a:xfrm>
            <a:prstGeom prst="rect">
              <a:avLst/>
            </a:prstGeom>
            <a:solidFill>
              <a:srgbClr val="92D05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/>
          </p:cNvSpPr>
          <p:nvPr>
            <p:ph type="title"/>
          </p:nvPr>
        </p:nvSpPr>
        <p:spPr>
          <a:xfrm>
            <a:off x="199949" y="19244"/>
            <a:ext cx="8655445" cy="932714"/>
          </a:xfrm>
        </p:spPr>
        <p:txBody>
          <a:bodyPr/>
          <a:lstStyle/>
          <a:p>
            <a:r>
              <a:rPr lang="en-US" dirty="0" smtClean="0"/>
              <a:t>Regional Tire Retail Store Chain</a:t>
            </a:r>
          </a:p>
        </p:txBody>
      </p:sp>
      <p:sp>
        <p:nvSpPr>
          <p:cNvPr id="13316" name="TextBox 5"/>
          <p:cNvSpPr txBox="1">
            <a:spLocks noChangeArrowheads="1"/>
          </p:cNvSpPr>
          <p:nvPr/>
        </p:nvSpPr>
        <p:spPr bwMode="auto">
          <a:xfrm>
            <a:off x="1437696" y="1086043"/>
            <a:ext cx="594265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chemeClr val="tx2"/>
                </a:solidFill>
                <a:latin typeface="+mj-lt"/>
                <a:cs typeface="Arial" charset="0"/>
              </a:rPr>
              <a:t>Client had over 55 Days of Supply, Only Needs 15 Days</a:t>
            </a:r>
            <a:endParaRPr lang="en-US" sz="2000" dirty="0">
              <a:solidFill>
                <a:schemeClr val="tx2"/>
              </a:solidFill>
              <a:latin typeface="+mj-lt"/>
              <a:cs typeface="Arial" charset="0"/>
            </a:endParaRPr>
          </a:p>
        </p:txBody>
      </p:sp>
      <p:pic>
        <p:nvPicPr>
          <p:cNvPr id="1331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920" y="1541695"/>
            <a:ext cx="8686800" cy="449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903934" y="611823"/>
            <a:ext cx="317996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+mj-lt"/>
              </a:rPr>
              <a:t>SKU/Days on Hand</a:t>
            </a:r>
            <a:endParaRPr lang="en-US" dirty="0">
              <a:solidFill>
                <a:schemeClr val="tx2"/>
              </a:solidFill>
              <a:latin typeface="+mj-l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384800" y="129953"/>
            <a:ext cx="9862780" cy="932714"/>
          </a:xfrm>
        </p:spPr>
        <p:txBody>
          <a:bodyPr/>
          <a:lstStyle/>
          <a:p>
            <a:r>
              <a:rPr lang="en-US" dirty="0" smtClean="0"/>
              <a:t>Aerospace Manufacturing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381000" y="1066800"/>
            <a:ext cx="7995444" cy="4986338"/>
            <a:chOff x="381000" y="1066800"/>
            <a:chExt cx="7995444" cy="4986338"/>
          </a:xfrm>
        </p:grpSpPr>
        <p:sp>
          <p:nvSpPr>
            <p:cNvPr id="6" name="Text Box 3"/>
            <p:cNvSpPr txBox="1">
              <a:spLocks noChangeArrowheads="1"/>
            </p:cNvSpPr>
            <p:nvPr/>
          </p:nvSpPr>
          <p:spPr bwMode="auto">
            <a:xfrm>
              <a:off x="680244" y="1725352"/>
              <a:ext cx="7696200" cy="3016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1600" b="0" dirty="0">
                  <a:latin typeface="Calibri" pitchFamily="34" charset="0"/>
                </a:rPr>
                <a:t>Client was concerned with the operating performance of a new foundry division producing aircraft parts.  The division was losing $250k per month.  BBK was hired to create a turnaround plan for the division</a:t>
              </a:r>
            </a:p>
            <a:p>
              <a:pPr eaLnBrk="0" hangingPunct="0"/>
              <a:endParaRPr lang="en-US" sz="1600" b="0" dirty="0">
                <a:latin typeface="Calibri" pitchFamily="34" charset="0"/>
              </a:endParaRPr>
            </a:p>
            <a:p>
              <a:pPr eaLnBrk="0" hangingPunct="0"/>
              <a:r>
                <a:rPr lang="en-US" sz="1600" b="0" dirty="0">
                  <a:latin typeface="Calibri" pitchFamily="34" charset="0"/>
                </a:rPr>
                <a:t>BBK created a process flow map that identified several bottle necks and inefficient processes in the production system.  </a:t>
              </a:r>
            </a:p>
            <a:p>
              <a:pPr eaLnBrk="0" hangingPunct="0"/>
              <a:endParaRPr lang="en-US" sz="1600" b="0" dirty="0">
                <a:latin typeface="Calibri" pitchFamily="34" charset="0"/>
              </a:endParaRPr>
            </a:p>
            <a:p>
              <a:pPr eaLnBrk="0" hangingPunct="0"/>
              <a:r>
                <a:rPr lang="en-US" sz="1600" b="0" dirty="0">
                  <a:latin typeface="Calibri" pitchFamily="34" charset="0"/>
                </a:rPr>
                <a:t>BBK implemented a lean production system around scheduling and staffing to produce stability and limit over production.  Daily production metrics were established and closely monitored.</a:t>
              </a:r>
            </a:p>
            <a:p>
              <a:pPr eaLnBrk="0" hangingPunct="0"/>
              <a:endParaRPr lang="en-US" sz="1600" dirty="0">
                <a:latin typeface="Calibri" pitchFamily="34" charset="0"/>
              </a:endParaRPr>
            </a:p>
            <a:p>
              <a:pPr eaLnBrk="0" hangingPunct="0"/>
              <a:endParaRPr lang="en-US" sz="1400" dirty="0">
                <a:latin typeface="Calibri" pitchFamily="34" charset="0"/>
              </a:endParaRPr>
            </a:p>
          </p:txBody>
        </p:sp>
        <p:sp>
          <p:nvSpPr>
            <p:cNvPr id="7" name="TextBox 5"/>
            <p:cNvSpPr txBox="1">
              <a:spLocks noChangeArrowheads="1"/>
            </p:cNvSpPr>
            <p:nvPr/>
          </p:nvSpPr>
          <p:spPr bwMode="auto">
            <a:xfrm>
              <a:off x="914400" y="1066800"/>
              <a:ext cx="4525963" cy="523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dirty="0">
                  <a:latin typeface="Calibri" pitchFamily="34" charset="0"/>
                </a:rPr>
                <a:t>Improve Operating Processes</a:t>
              </a:r>
            </a:p>
          </p:txBody>
        </p:sp>
        <p:sp>
          <p:nvSpPr>
            <p:cNvPr id="8" name="Rectangle 2"/>
            <p:cNvSpPr>
              <a:spLocks noChangeArrowheads="1"/>
            </p:cNvSpPr>
            <p:nvPr/>
          </p:nvSpPr>
          <p:spPr bwMode="auto">
            <a:xfrm>
              <a:off x="381000" y="4495800"/>
              <a:ext cx="3505200" cy="155733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115888" indent="-115888" eaLnBrk="0" hangingPunct="0">
                <a:spcBef>
                  <a:spcPct val="20000"/>
                </a:spcBef>
                <a:buFontTx/>
                <a:buChar char="•"/>
                <a:defRPr/>
              </a:pPr>
              <a: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ＭＳ Ｐゴシック" pitchFamily="-109" charset="-128"/>
                  <a:cs typeface="+mn-cs"/>
                </a:rPr>
                <a:t>Increased throughput 48%</a:t>
              </a:r>
            </a:p>
            <a:p>
              <a:pPr marL="115888" indent="-115888" eaLnBrk="0" hangingPunct="0">
                <a:spcBef>
                  <a:spcPct val="20000"/>
                </a:spcBef>
                <a:buFontTx/>
                <a:buChar char="•"/>
                <a:defRPr/>
              </a:pPr>
              <a: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ＭＳ Ｐゴシック" pitchFamily="-109" charset="-128"/>
                  <a:cs typeface="+mn-cs"/>
                </a:rPr>
                <a:t>Reduced inventory 15%</a:t>
              </a:r>
            </a:p>
            <a:p>
              <a:pPr marL="115888" indent="-115888" eaLnBrk="0" hangingPunct="0">
                <a:spcBef>
                  <a:spcPct val="20000"/>
                </a:spcBef>
                <a:buFontTx/>
                <a:buChar char="•"/>
                <a:defRPr/>
              </a:pPr>
              <a: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ＭＳ Ｐゴシック" pitchFamily="-109" charset="-128"/>
                  <a:cs typeface="+mn-cs"/>
                </a:rPr>
                <a:t>Reduced scrap by 60%</a:t>
              </a:r>
            </a:p>
            <a:p>
              <a:pPr marL="115888" indent="-115888" eaLnBrk="0" hangingPunct="0">
                <a:spcBef>
                  <a:spcPct val="20000"/>
                </a:spcBef>
                <a:buFontTx/>
                <a:buChar char="•"/>
                <a:defRPr/>
              </a:pPr>
              <a: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ＭＳ Ｐゴシック" pitchFamily="-109" charset="-128"/>
                  <a:cs typeface="+mn-cs"/>
                </a:rPr>
                <a:t>Eliminated one operating shift</a:t>
              </a:r>
            </a:p>
            <a:p>
              <a:pPr marL="115888" indent="-115888" eaLnBrk="0" hangingPunct="0">
                <a:spcBef>
                  <a:spcPct val="20000"/>
                </a:spcBef>
                <a:buFontTx/>
                <a:buChar char="•"/>
                <a:defRPr/>
              </a:pPr>
              <a: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ＭＳ Ｐゴシック" pitchFamily="-109" charset="-128"/>
                  <a:cs typeface="+mn-cs"/>
                </a:rPr>
                <a:t>Reduced labor and total expense by $2.2 million annually</a:t>
              </a:r>
            </a:p>
          </p:txBody>
        </p:sp>
        <p:grpSp>
          <p:nvGrpSpPr>
            <p:cNvPr id="9" name="Group 23"/>
            <p:cNvGrpSpPr>
              <a:grpSpLocks/>
            </p:cNvGrpSpPr>
            <p:nvPr/>
          </p:nvGrpSpPr>
          <p:grpSpPr bwMode="auto">
            <a:xfrm>
              <a:off x="4191000" y="5334000"/>
              <a:ext cx="633413" cy="519113"/>
              <a:chOff x="228600" y="2459038"/>
              <a:chExt cx="633413" cy="519112"/>
            </a:xfrm>
          </p:grpSpPr>
          <p:sp>
            <p:nvSpPr>
              <p:cNvPr id="10" name="Rectangle 19"/>
              <p:cNvSpPr>
                <a:spLocks noChangeArrowheads="1"/>
              </p:cNvSpPr>
              <p:nvPr/>
            </p:nvSpPr>
            <p:spPr bwMode="auto">
              <a:xfrm>
                <a:off x="381000" y="2459038"/>
                <a:ext cx="481013" cy="2143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1400">
                    <a:solidFill>
                      <a:srgbClr val="666666"/>
                    </a:solidFill>
                    <a:latin typeface="Calibri" pitchFamily="34" charset="0"/>
                  </a:rPr>
                  <a:t>Before</a:t>
                </a:r>
                <a:endParaRPr lang="en-US" sz="1400">
                  <a:solidFill>
                    <a:srgbClr val="666666"/>
                  </a:solidFill>
                </a:endParaRPr>
              </a:p>
            </p:txBody>
          </p:sp>
          <p:sp>
            <p:nvSpPr>
              <p:cNvPr id="11" name="Rectangle 20"/>
              <p:cNvSpPr>
                <a:spLocks noChangeArrowheads="1"/>
              </p:cNvSpPr>
              <p:nvPr/>
            </p:nvSpPr>
            <p:spPr bwMode="auto">
              <a:xfrm>
                <a:off x="381000" y="2763838"/>
                <a:ext cx="369888" cy="2143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1400">
                    <a:solidFill>
                      <a:srgbClr val="666666"/>
                    </a:solidFill>
                    <a:latin typeface="Calibri" pitchFamily="34" charset="0"/>
                  </a:rPr>
                  <a:t>After</a:t>
                </a:r>
                <a:endParaRPr lang="en-US" sz="1400">
                  <a:solidFill>
                    <a:srgbClr val="666666"/>
                  </a:solidFill>
                </a:endParaRPr>
              </a:p>
            </p:txBody>
          </p:sp>
          <p:sp>
            <p:nvSpPr>
              <p:cNvPr id="12" name="Rectangle 21"/>
              <p:cNvSpPr>
                <a:spLocks noChangeArrowheads="1"/>
              </p:cNvSpPr>
              <p:nvPr/>
            </p:nvSpPr>
            <p:spPr bwMode="auto">
              <a:xfrm>
                <a:off x="228600" y="2530475"/>
                <a:ext cx="73025" cy="82550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3" name="Rectangle 22"/>
              <p:cNvSpPr>
                <a:spLocks noChangeArrowheads="1"/>
              </p:cNvSpPr>
              <p:nvPr/>
            </p:nvSpPr>
            <p:spPr bwMode="auto">
              <a:xfrm>
                <a:off x="228600" y="2835275"/>
                <a:ext cx="73025" cy="82550"/>
              </a:xfrm>
              <a:prstGeom prst="rect">
                <a:avLst/>
              </a:prstGeom>
              <a:solidFill>
                <a:srgbClr val="92D05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>
                  <a:latin typeface="Calibri" pitchFamily="34" charset="0"/>
                </a:endParaRPr>
              </a:p>
            </p:txBody>
          </p:sp>
        </p:grpSp>
      </p:grpSp>
      <p:grpSp>
        <p:nvGrpSpPr>
          <p:cNvPr id="14" name="Group 43"/>
          <p:cNvGrpSpPr>
            <a:grpSpLocks/>
          </p:cNvGrpSpPr>
          <p:nvPr/>
        </p:nvGrpSpPr>
        <p:grpSpPr bwMode="auto">
          <a:xfrm>
            <a:off x="5443481" y="4044731"/>
            <a:ext cx="2754136" cy="2008407"/>
            <a:chOff x="705" y="1240"/>
            <a:chExt cx="1728" cy="1380"/>
          </a:xfrm>
        </p:grpSpPr>
        <p:sp>
          <p:nvSpPr>
            <p:cNvPr id="15" name="Rectangle 17"/>
            <p:cNvSpPr>
              <a:spLocks noChangeArrowheads="1"/>
            </p:cNvSpPr>
            <p:nvPr/>
          </p:nvSpPr>
          <p:spPr bwMode="auto">
            <a:xfrm>
              <a:off x="738" y="2362"/>
              <a:ext cx="349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400">
                  <a:solidFill>
                    <a:srgbClr val="666666"/>
                  </a:solidFill>
                  <a:latin typeface="Calibri" pitchFamily="34" charset="0"/>
                </a:rPr>
                <a:t>Staffing</a:t>
              </a:r>
              <a:endParaRPr lang="en-US" sz="1400">
                <a:solidFill>
                  <a:srgbClr val="666666"/>
                </a:solidFill>
              </a:endParaRPr>
            </a:p>
          </p:txBody>
        </p:sp>
        <p:sp>
          <p:nvSpPr>
            <p:cNvPr id="16" name="Rectangle 18"/>
            <p:cNvSpPr>
              <a:spLocks noChangeArrowheads="1"/>
            </p:cNvSpPr>
            <p:nvPr/>
          </p:nvSpPr>
          <p:spPr bwMode="auto">
            <a:xfrm>
              <a:off x="1355" y="2352"/>
              <a:ext cx="454" cy="2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400">
                  <a:solidFill>
                    <a:srgbClr val="666666"/>
                  </a:solidFill>
                  <a:latin typeface="Calibri" pitchFamily="34" charset="0"/>
                </a:rPr>
                <a:t>Overtime </a:t>
              </a:r>
            </a:p>
            <a:p>
              <a:pPr algn="ctr" eaLnBrk="0" hangingPunct="0"/>
              <a:r>
                <a:rPr lang="en-US" sz="1400">
                  <a:solidFill>
                    <a:srgbClr val="666666"/>
                  </a:solidFill>
                  <a:latin typeface="Calibri" pitchFamily="34" charset="0"/>
                </a:rPr>
                <a:t>Hrs/Wk</a:t>
              </a:r>
              <a:endParaRPr lang="en-US" sz="1400">
                <a:solidFill>
                  <a:srgbClr val="666666"/>
                </a:solidFill>
              </a:endParaRPr>
            </a:p>
          </p:txBody>
        </p:sp>
        <p:grpSp>
          <p:nvGrpSpPr>
            <p:cNvPr id="17" name="Group 42"/>
            <p:cNvGrpSpPr>
              <a:grpSpLocks/>
            </p:cNvGrpSpPr>
            <p:nvPr/>
          </p:nvGrpSpPr>
          <p:grpSpPr bwMode="auto">
            <a:xfrm>
              <a:off x="705" y="1240"/>
              <a:ext cx="1728" cy="1067"/>
              <a:chOff x="705" y="1240"/>
              <a:chExt cx="1728" cy="1067"/>
            </a:xfrm>
          </p:grpSpPr>
          <p:sp>
            <p:nvSpPr>
              <p:cNvPr id="19" name="Rectangle 8"/>
              <p:cNvSpPr>
                <a:spLocks noChangeArrowheads="1"/>
              </p:cNvSpPr>
              <p:nvPr/>
            </p:nvSpPr>
            <p:spPr bwMode="auto">
              <a:xfrm>
                <a:off x="713" y="1392"/>
                <a:ext cx="217" cy="913"/>
              </a:xfrm>
              <a:prstGeom prst="rect">
                <a:avLst/>
              </a:prstGeom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latin typeface="Calibri" pitchFamily="34" charset="0"/>
                  <a:ea typeface="ＭＳ Ｐゴシック" pitchFamily="-109" charset="-128"/>
                  <a:cs typeface="+mn-cs"/>
                </a:endParaRPr>
              </a:p>
            </p:txBody>
          </p:sp>
          <p:sp>
            <p:nvSpPr>
              <p:cNvPr id="20" name="Rectangle 9"/>
              <p:cNvSpPr>
                <a:spLocks noChangeArrowheads="1"/>
              </p:cNvSpPr>
              <p:nvPr/>
            </p:nvSpPr>
            <p:spPr bwMode="auto">
              <a:xfrm>
                <a:off x="1368" y="1392"/>
                <a:ext cx="216" cy="913"/>
              </a:xfrm>
              <a:prstGeom prst="rect">
                <a:avLst/>
              </a:prstGeom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latin typeface="Calibri" pitchFamily="34" charset="0"/>
                  <a:ea typeface="ＭＳ Ｐゴシック" pitchFamily="-109" charset="-128"/>
                  <a:cs typeface="+mn-cs"/>
                </a:endParaRPr>
              </a:p>
            </p:txBody>
          </p:sp>
          <p:sp>
            <p:nvSpPr>
              <p:cNvPr id="21" name="Rectangle 10"/>
              <p:cNvSpPr>
                <a:spLocks noChangeArrowheads="1"/>
              </p:cNvSpPr>
              <p:nvPr/>
            </p:nvSpPr>
            <p:spPr bwMode="auto">
              <a:xfrm>
                <a:off x="929" y="1536"/>
                <a:ext cx="217" cy="769"/>
              </a:xfrm>
              <a:prstGeom prst="rect">
                <a:avLst/>
              </a:prstGeom>
              <a:gradFill flip="none" rotWithShape="1">
                <a:gsLst>
                  <a:gs pos="0">
                    <a:srgbClr val="92D050">
                      <a:shade val="30000"/>
                      <a:satMod val="115000"/>
                    </a:srgbClr>
                  </a:gs>
                  <a:gs pos="50000">
                    <a:srgbClr val="92D050">
                      <a:shade val="67500"/>
                      <a:satMod val="115000"/>
                    </a:srgbClr>
                  </a:gs>
                  <a:gs pos="100000">
                    <a:srgbClr val="92D050">
                      <a:shade val="100000"/>
                      <a:satMod val="115000"/>
                    </a:srgb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latin typeface="Calibri" pitchFamily="34" charset="0"/>
                  <a:ea typeface="ＭＳ Ｐゴシック" pitchFamily="-109" charset="-128"/>
                  <a:cs typeface="+mn-cs"/>
                </a:endParaRPr>
              </a:p>
            </p:txBody>
          </p:sp>
          <p:sp>
            <p:nvSpPr>
              <p:cNvPr id="22" name="Rectangle 11"/>
              <p:cNvSpPr>
                <a:spLocks noChangeArrowheads="1"/>
              </p:cNvSpPr>
              <p:nvPr/>
            </p:nvSpPr>
            <p:spPr bwMode="auto">
              <a:xfrm>
                <a:off x="1583" y="2066"/>
                <a:ext cx="217" cy="241"/>
              </a:xfrm>
              <a:prstGeom prst="rect">
                <a:avLst/>
              </a:prstGeom>
              <a:gradFill flip="none" rotWithShape="1">
                <a:gsLst>
                  <a:gs pos="0">
                    <a:srgbClr val="92D050">
                      <a:shade val="30000"/>
                      <a:satMod val="115000"/>
                    </a:srgbClr>
                  </a:gs>
                  <a:gs pos="50000">
                    <a:srgbClr val="92D050">
                      <a:shade val="67500"/>
                      <a:satMod val="115000"/>
                    </a:srgbClr>
                  </a:gs>
                  <a:gs pos="100000">
                    <a:srgbClr val="92D050">
                      <a:shade val="100000"/>
                      <a:satMod val="115000"/>
                    </a:srgb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latin typeface="Calibri" pitchFamily="34" charset="0"/>
                  <a:ea typeface="ＭＳ Ｐゴシック" pitchFamily="-109" charset="-128"/>
                  <a:cs typeface="+mn-cs"/>
                </a:endParaRPr>
              </a:p>
            </p:txBody>
          </p:sp>
          <p:sp>
            <p:nvSpPr>
              <p:cNvPr id="23" name="Line 12"/>
              <p:cNvSpPr>
                <a:spLocks noChangeShapeType="1"/>
              </p:cNvSpPr>
              <p:nvPr/>
            </p:nvSpPr>
            <p:spPr bwMode="auto">
              <a:xfrm>
                <a:off x="705" y="2305"/>
                <a:ext cx="1728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Rectangle 13"/>
              <p:cNvSpPr>
                <a:spLocks noChangeArrowheads="1"/>
              </p:cNvSpPr>
              <p:nvPr/>
            </p:nvSpPr>
            <p:spPr bwMode="auto">
              <a:xfrm>
                <a:off x="740" y="1240"/>
                <a:ext cx="114" cy="1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1400">
                    <a:solidFill>
                      <a:srgbClr val="666666"/>
                    </a:solidFill>
                    <a:latin typeface="Calibri" pitchFamily="34" charset="0"/>
                  </a:rPr>
                  <a:t>73</a:t>
                </a:r>
                <a:endParaRPr lang="en-US" sz="1400">
                  <a:solidFill>
                    <a:srgbClr val="666666"/>
                  </a:solidFill>
                </a:endParaRPr>
              </a:p>
            </p:txBody>
          </p:sp>
          <p:sp>
            <p:nvSpPr>
              <p:cNvPr id="25" name="Rectangle 14"/>
              <p:cNvSpPr>
                <a:spLocks noChangeArrowheads="1"/>
              </p:cNvSpPr>
              <p:nvPr/>
            </p:nvSpPr>
            <p:spPr bwMode="auto">
              <a:xfrm>
                <a:off x="1390" y="1268"/>
                <a:ext cx="171" cy="1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1400">
                    <a:solidFill>
                      <a:srgbClr val="666666"/>
                    </a:solidFill>
                    <a:latin typeface="Calibri" pitchFamily="34" charset="0"/>
                  </a:rPr>
                  <a:t>712</a:t>
                </a:r>
                <a:endParaRPr lang="en-US" sz="1400">
                  <a:solidFill>
                    <a:srgbClr val="666666"/>
                  </a:solidFill>
                </a:endParaRPr>
              </a:p>
            </p:txBody>
          </p:sp>
          <p:sp>
            <p:nvSpPr>
              <p:cNvPr id="26" name="Rectangle 15"/>
              <p:cNvSpPr>
                <a:spLocks noChangeArrowheads="1"/>
              </p:cNvSpPr>
              <p:nvPr/>
            </p:nvSpPr>
            <p:spPr bwMode="auto">
              <a:xfrm>
                <a:off x="973" y="1397"/>
                <a:ext cx="114" cy="1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1400">
                    <a:solidFill>
                      <a:srgbClr val="666666"/>
                    </a:solidFill>
                    <a:latin typeface="Calibri" pitchFamily="34" charset="0"/>
                  </a:rPr>
                  <a:t>61</a:t>
                </a:r>
                <a:endParaRPr lang="en-US" sz="1400">
                  <a:solidFill>
                    <a:srgbClr val="666666"/>
                  </a:solidFill>
                </a:endParaRPr>
              </a:p>
            </p:txBody>
          </p:sp>
          <p:sp>
            <p:nvSpPr>
              <p:cNvPr id="27" name="Rectangle 16"/>
              <p:cNvSpPr>
                <a:spLocks noChangeArrowheads="1"/>
              </p:cNvSpPr>
              <p:nvPr/>
            </p:nvSpPr>
            <p:spPr bwMode="auto">
              <a:xfrm>
                <a:off x="1597" y="1930"/>
                <a:ext cx="171" cy="1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1400">
                    <a:solidFill>
                      <a:srgbClr val="666666"/>
                    </a:solidFill>
                    <a:latin typeface="Calibri" pitchFamily="34" charset="0"/>
                  </a:rPr>
                  <a:t>166</a:t>
                </a:r>
                <a:endParaRPr lang="en-US" sz="1400">
                  <a:solidFill>
                    <a:srgbClr val="666666"/>
                  </a:solidFill>
                </a:endParaRPr>
              </a:p>
            </p:txBody>
          </p:sp>
          <p:sp>
            <p:nvSpPr>
              <p:cNvPr id="28" name="Rectangle 23"/>
              <p:cNvSpPr>
                <a:spLocks noChangeArrowheads="1"/>
              </p:cNvSpPr>
              <p:nvPr/>
            </p:nvSpPr>
            <p:spPr bwMode="auto">
              <a:xfrm>
                <a:off x="1992" y="1440"/>
                <a:ext cx="216" cy="865"/>
              </a:xfrm>
              <a:prstGeom prst="rect">
                <a:avLst/>
              </a:prstGeom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latin typeface="Calibri" pitchFamily="34" charset="0"/>
                  <a:ea typeface="ＭＳ Ｐゴシック" pitchFamily="-109" charset="-128"/>
                  <a:cs typeface="+mn-cs"/>
                </a:endParaRPr>
              </a:p>
            </p:txBody>
          </p:sp>
          <p:sp>
            <p:nvSpPr>
              <p:cNvPr id="29" name="Rectangle 24"/>
              <p:cNvSpPr>
                <a:spLocks noChangeArrowheads="1"/>
              </p:cNvSpPr>
              <p:nvPr/>
            </p:nvSpPr>
            <p:spPr bwMode="auto">
              <a:xfrm>
                <a:off x="2208" y="1968"/>
                <a:ext cx="216" cy="337"/>
              </a:xfrm>
              <a:prstGeom prst="rect">
                <a:avLst/>
              </a:prstGeom>
              <a:gradFill flip="none" rotWithShape="1">
                <a:gsLst>
                  <a:gs pos="0">
                    <a:srgbClr val="92D050">
                      <a:shade val="30000"/>
                      <a:satMod val="115000"/>
                    </a:srgbClr>
                  </a:gs>
                  <a:gs pos="50000">
                    <a:srgbClr val="92D050">
                      <a:shade val="67500"/>
                      <a:satMod val="115000"/>
                    </a:srgbClr>
                  </a:gs>
                  <a:gs pos="100000">
                    <a:srgbClr val="92D050">
                      <a:shade val="100000"/>
                      <a:satMod val="115000"/>
                    </a:srgb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latin typeface="Calibri" pitchFamily="34" charset="0"/>
                  <a:ea typeface="ＭＳ Ｐゴシック" pitchFamily="-109" charset="-128"/>
                  <a:cs typeface="+mn-cs"/>
                </a:endParaRPr>
              </a:p>
            </p:txBody>
          </p:sp>
          <p:sp>
            <p:nvSpPr>
              <p:cNvPr id="30" name="Rectangle 25"/>
              <p:cNvSpPr>
                <a:spLocks noChangeArrowheads="1"/>
              </p:cNvSpPr>
              <p:nvPr/>
            </p:nvSpPr>
            <p:spPr bwMode="auto">
              <a:xfrm>
                <a:off x="1988" y="1295"/>
                <a:ext cx="194" cy="1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1400">
                    <a:solidFill>
                      <a:srgbClr val="666666"/>
                    </a:solidFill>
                    <a:latin typeface="Calibri" pitchFamily="34" charset="0"/>
                  </a:rPr>
                  <a:t>19%</a:t>
                </a:r>
                <a:endParaRPr lang="en-US" sz="1400">
                  <a:solidFill>
                    <a:srgbClr val="666666"/>
                  </a:solidFill>
                </a:endParaRPr>
              </a:p>
            </p:txBody>
          </p:sp>
          <p:sp>
            <p:nvSpPr>
              <p:cNvPr id="31" name="Rectangle 26"/>
              <p:cNvSpPr>
                <a:spLocks noChangeArrowheads="1"/>
              </p:cNvSpPr>
              <p:nvPr/>
            </p:nvSpPr>
            <p:spPr bwMode="auto">
              <a:xfrm>
                <a:off x="2256" y="1837"/>
                <a:ext cx="137" cy="1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1400">
                    <a:solidFill>
                      <a:srgbClr val="666666"/>
                    </a:solidFill>
                    <a:latin typeface="Calibri" pitchFamily="34" charset="0"/>
                  </a:rPr>
                  <a:t>8%</a:t>
                </a:r>
                <a:endParaRPr lang="en-US" sz="1400">
                  <a:solidFill>
                    <a:srgbClr val="666666"/>
                  </a:solidFill>
                </a:endParaRPr>
              </a:p>
            </p:txBody>
          </p:sp>
        </p:grpSp>
        <p:sp>
          <p:nvSpPr>
            <p:cNvPr id="18" name="Rectangle 27"/>
            <p:cNvSpPr>
              <a:spLocks noChangeArrowheads="1"/>
            </p:cNvSpPr>
            <p:nvPr/>
          </p:nvSpPr>
          <p:spPr bwMode="auto">
            <a:xfrm>
              <a:off x="2068" y="2352"/>
              <a:ext cx="250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400">
                  <a:solidFill>
                    <a:srgbClr val="666666"/>
                  </a:solidFill>
                  <a:latin typeface="Calibri" pitchFamily="34" charset="0"/>
                </a:rPr>
                <a:t>Scrap</a:t>
              </a:r>
              <a:endParaRPr lang="en-US" sz="1400">
                <a:solidFill>
                  <a:srgbClr val="666666"/>
                </a:solidFill>
              </a:endParaRPr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"/>
          <p:cNvSpPr>
            <a:spLocks noGrp="1" noChangeArrowheads="1"/>
          </p:cNvSpPr>
          <p:nvPr>
            <p:ph type="title"/>
          </p:nvPr>
        </p:nvSpPr>
        <p:spPr>
          <a:xfrm>
            <a:off x="1438345" y="614015"/>
            <a:ext cx="6344227" cy="1366270"/>
          </a:xfrm>
        </p:spPr>
        <p:txBody>
          <a:bodyPr/>
          <a:lstStyle/>
          <a:p>
            <a:r>
              <a:rPr lang="en-US" dirty="0" smtClean="0"/>
              <a:t>Improve Your Incentive Plan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86099" y="2201266"/>
            <a:ext cx="2922303" cy="292230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58994788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Few Details…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770743" y="1014941"/>
            <a:ext cx="54364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+mn-lt"/>
              </a:rPr>
              <a:t>All will be muted until Q&amp;A session</a:t>
            </a:r>
            <a:endParaRPr lang="en-US" sz="2800" dirty="0">
              <a:latin typeface="+mn-lt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82130" y="1839561"/>
            <a:ext cx="7219299" cy="573350"/>
          </a:xfrm>
          <a:prstGeom prst="rect">
            <a:avLst/>
          </a:prstGeom>
        </p:spPr>
        <p:txBody>
          <a:bodyPr vert="horz"/>
          <a:lstStyle>
            <a:lvl1pPr marL="365125" indent="-255588" algn="l" rtl="0" eaLnBrk="0" fontAlgn="base" hangingPunc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68000"/>
              <a:buFont typeface="Arial"/>
              <a:buChar char="•"/>
              <a:defRPr sz="2800" b="1" kern="1200">
                <a:solidFill>
                  <a:srgbClr val="472F46"/>
                </a:solidFill>
                <a:latin typeface="Calibri"/>
                <a:ea typeface="+mn-ea"/>
                <a:cs typeface="Calibri"/>
              </a:defRPr>
            </a:lvl1pPr>
            <a:lvl2pPr marL="620713" indent="-228600" algn="l" rtl="0" eaLnBrk="0" fontAlgn="base" hangingPunc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Font typeface="Arial"/>
              <a:buChar char="•"/>
              <a:defRPr sz="2400" b="1" kern="1200">
                <a:solidFill>
                  <a:srgbClr val="472F46"/>
                </a:solidFill>
                <a:latin typeface="Calibri"/>
                <a:ea typeface="+mn-ea"/>
                <a:cs typeface="Calibri"/>
              </a:defRPr>
            </a:lvl2pPr>
            <a:lvl3pPr marL="858838" indent="-228600" algn="l" rtl="0" eaLnBrk="0" fontAlgn="base" hangingPunc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100000"/>
              <a:buFont typeface="Arial"/>
              <a:buChar char="•"/>
              <a:defRPr sz="2200" b="1" kern="1200">
                <a:solidFill>
                  <a:srgbClr val="472F46"/>
                </a:solidFill>
                <a:latin typeface="Calibri"/>
                <a:ea typeface="+mn-ea"/>
                <a:cs typeface="Calibri"/>
              </a:defRPr>
            </a:lvl3pPr>
            <a:lvl4pPr marL="1143000" indent="-228600" algn="l" rtl="0" eaLnBrk="0" fontAlgn="base" hangingPunc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Font typeface="Arial"/>
              <a:buChar char="•"/>
              <a:defRPr sz="2200" b="1" kern="1200">
                <a:solidFill>
                  <a:srgbClr val="472F46"/>
                </a:solidFill>
                <a:latin typeface="Calibri"/>
                <a:ea typeface="+mn-ea"/>
                <a:cs typeface="Calibri"/>
              </a:defRPr>
            </a:lvl4pPr>
            <a:lvl5pPr marL="1371600" indent="-228600" algn="l" rtl="0" eaLnBrk="0" fontAlgn="base" hangingPunc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Font typeface="Arial"/>
              <a:buChar char="•"/>
              <a:defRPr sz="2200" b="1" kern="1200">
                <a:solidFill>
                  <a:srgbClr val="472F46"/>
                </a:solidFill>
                <a:latin typeface="Calibri"/>
                <a:ea typeface="+mn-ea"/>
                <a:cs typeface="Calibri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ct val="100000"/>
            </a:pPr>
            <a:r>
              <a:rPr lang="en-US" dirty="0" smtClean="0"/>
              <a:t>Polls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82130" y="2293186"/>
            <a:ext cx="5040864" cy="544321"/>
          </a:xfrm>
          <a:prstGeom prst="rect">
            <a:avLst/>
          </a:prstGeom>
        </p:spPr>
        <p:txBody>
          <a:bodyPr vert="horz"/>
          <a:lstStyle>
            <a:lvl1pPr marL="365125" indent="-255588" algn="l" rtl="0" eaLnBrk="0" fontAlgn="base" hangingPunc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68000"/>
              <a:buFont typeface="Arial"/>
              <a:buChar char="•"/>
              <a:defRPr sz="2800" b="1" kern="1200">
                <a:solidFill>
                  <a:srgbClr val="472F46"/>
                </a:solidFill>
                <a:latin typeface="Calibri"/>
                <a:ea typeface="+mn-ea"/>
                <a:cs typeface="Calibri"/>
              </a:defRPr>
            </a:lvl1pPr>
            <a:lvl2pPr marL="620713" indent="-228600" algn="l" rtl="0" eaLnBrk="0" fontAlgn="base" hangingPunc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Font typeface="Arial"/>
              <a:buChar char="•"/>
              <a:defRPr sz="2400" b="1" kern="1200">
                <a:solidFill>
                  <a:srgbClr val="472F46"/>
                </a:solidFill>
                <a:latin typeface="Calibri"/>
                <a:ea typeface="+mn-ea"/>
                <a:cs typeface="Calibri"/>
              </a:defRPr>
            </a:lvl2pPr>
            <a:lvl3pPr marL="858838" indent="-228600" algn="l" rtl="0" eaLnBrk="0" fontAlgn="base" hangingPunc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100000"/>
              <a:buFont typeface="Arial"/>
              <a:buChar char="•"/>
              <a:defRPr sz="2200" b="1" kern="1200">
                <a:solidFill>
                  <a:srgbClr val="472F46"/>
                </a:solidFill>
                <a:latin typeface="Calibri"/>
                <a:ea typeface="+mn-ea"/>
                <a:cs typeface="Calibri"/>
              </a:defRPr>
            </a:lvl3pPr>
            <a:lvl4pPr marL="1143000" indent="-228600" algn="l" rtl="0" eaLnBrk="0" fontAlgn="base" hangingPunc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Font typeface="Arial"/>
              <a:buChar char="•"/>
              <a:defRPr sz="2200" b="1" kern="1200">
                <a:solidFill>
                  <a:srgbClr val="472F46"/>
                </a:solidFill>
                <a:latin typeface="Calibri"/>
                <a:ea typeface="+mn-ea"/>
                <a:cs typeface="Calibri"/>
              </a:defRPr>
            </a:lvl4pPr>
            <a:lvl5pPr marL="1371600" indent="-228600" algn="l" rtl="0" eaLnBrk="0" fontAlgn="base" hangingPunc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Font typeface="Arial"/>
              <a:buChar char="•"/>
              <a:defRPr sz="2200" b="1" kern="1200">
                <a:solidFill>
                  <a:srgbClr val="472F46"/>
                </a:solidFill>
                <a:latin typeface="Calibri"/>
                <a:ea typeface="+mn-ea"/>
                <a:cs typeface="Calibri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ct val="100000"/>
            </a:pPr>
            <a:r>
              <a:rPr lang="en-US" dirty="0" smtClean="0"/>
              <a:t>Question &amp; Answer session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82126" y="2699302"/>
            <a:ext cx="5354213" cy="587863"/>
          </a:xfrm>
          <a:prstGeom prst="rect">
            <a:avLst/>
          </a:prstGeom>
        </p:spPr>
        <p:txBody>
          <a:bodyPr vert="horz"/>
          <a:lstStyle>
            <a:lvl1pPr marL="365125" indent="-255588" algn="l" rtl="0" eaLnBrk="0" fontAlgn="base" hangingPunc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68000"/>
              <a:buFont typeface="Arial"/>
              <a:buChar char="•"/>
              <a:defRPr sz="2800" b="1" kern="1200">
                <a:solidFill>
                  <a:srgbClr val="472F46"/>
                </a:solidFill>
                <a:latin typeface="Calibri"/>
                <a:ea typeface="+mn-ea"/>
                <a:cs typeface="Calibri"/>
              </a:defRPr>
            </a:lvl1pPr>
            <a:lvl2pPr marL="620713" indent="-228600" algn="l" rtl="0" eaLnBrk="0" fontAlgn="base" hangingPunc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Font typeface="Arial"/>
              <a:buChar char="•"/>
              <a:defRPr sz="2400" b="1" kern="1200">
                <a:solidFill>
                  <a:srgbClr val="472F46"/>
                </a:solidFill>
                <a:latin typeface="Calibri"/>
                <a:ea typeface="+mn-ea"/>
                <a:cs typeface="Calibri"/>
              </a:defRPr>
            </a:lvl2pPr>
            <a:lvl3pPr marL="858838" indent="-228600" algn="l" rtl="0" eaLnBrk="0" fontAlgn="base" hangingPunc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100000"/>
              <a:buFont typeface="Arial"/>
              <a:buChar char="•"/>
              <a:defRPr sz="2200" b="1" kern="1200">
                <a:solidFill>
                  <a:srgbClr val="472F46"/>
                </a:solidFill>
                <a:latin typeface="Calibri"/>
                <a:ea typeface="+mn-ea"/>
                <a:cs typeface="Calibri"/>
              </a:defRPr>
            </a:lvl3pPr>
            <a:lvl4pPr marL="1143000" indent="-228600" algn="l" rtl="0" eaLnBrk="0" fontAlgn="base" hangingPunc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Font typeface="Arial"/>
              <a:buChar char="•"/>
              <a:defRPr sz="2200" b="1" kern="1200">
                <a:solidFill>
                  <a:srgbClr val="472F46"/>
                </a:solidFill>
                <a:latin typeface="Calibri"/>
                <a:ea typeface="+mn-ea"/>
                <a:cs typeface="Calibri"/>
              </a:defRPr>
            </a:lvl4pPr>
            <a:lvl5pPr marL="1371600" indent="-228600" algn="l" rtl="0" eaLnBrk="0" fontAlgn="base" hangingPunc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Font typeface="Arial"/>
              <a:buChar char="•"/>
              <a:defRPr sz="2200" b="1" kern="1200">
                <a:solidFill>
                  <a:srgbClr val="472F46"/>
                </a:solidFill>
                <a:latin typeface="Calibri"/>
                <a:ea typeface="+mn-ea"/>
                <a:cs typeface="Calibri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ct val="100000"/>
            </a:pPr>
            <a:r>
              <a:rPr lang="en-US" dirty="0" smtClean="0"/>
              <a:t>Survey feedback after webinar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82126" y="3156518"/>
            <a:ext cx="8177242" cy="493521"/>
          </a:xfrm>
          <a:prstGeom prst="rect">
            <a:avLst/>
          </a:prstGeom>
        </p:spPr>
        <p:txBody>
          <a:bodyPr vert="horz"/>
          <a:lstStyle>
            <a:lvl1pPr marL="365125" indent="-255588" algn="l" rtl="0" eaLnBrk="0" fontAlgn="base" hangingPunc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68000"/>
              <a:buFont typeface="Arial"/>
              <a:buChar char="•"/>
              <a:defRPr sz="2800" b="1" kern="1200">
                <a:solidFill>
                  <a:srgbClr val="472F46"/>
                </a:solidFill>
                <a:latin typeface="Calibri"/>
                <a:ea typeface="+mn-ea"/>
                <a:cs typeface="Calibri"/>
              </a:defRPr>
            </a:lvl1pPr>
            <a:lvl2pPr marL="620713" indent="-228600" algn="l" rtl="0" eaLnBrk="0" fontAlgn="base" hangingPunc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Font typeface="Arial"/>
              <a:buChar char="•"/>
              <a:defRPr sz="2400" b="1" kern="1200">
                <a:solidFill>
                  <a:srgbClr val="472F46"/>
                </a:solidFill>
                <a:latin typeface="Calibri"/>
                <a:ea typeface="+mn-ea"/>
                <a:cs typeface="Calibri"/>
              </a:defRPr>
            </a:lvl2pPr>
            <a:lvl3pPr marL="858838" indent="-228600" algn="l" rtl="0" eaLnBrk="0" fontAlgn="base" hangingPunc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100000"/>
              <a:buFont typeface="Arial"/>
              <a:buChar char="•"/>
              <a:defRPr sz="2200" b="1" kern="1200">
                <a:solidFill>
                  <a:srgbClr val="472F46"/>
                </a:solidFill>
                <a:latin typeface="Calibri"/>
                <a:ea typeface="+mn-ea"/>
                <a:cs typeface="Calibri"/>
              </a:defRPr>
            </a:lvl3pPr>
            <a:lvl4pPr marL="1143000" indent="-228600" algn="l" rtl="0" eaLnBrk="0" fontAlgn="base" hangingPunc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Font typeface="Arial"/>
              <a:buChar char="•"/>
              <a:defRPr sz="2200" b="1" kern="1200">
                <a:solidFill>
                  <a:srgbClr val="472F46"/>
                </a:solidFill>
                <a:latin typeface="Calibri"/>
                <a:ea typeface="+mn-ea"/>
                <a:cs typeface="Calibri"/>
              </a:defRPr>
            </a:lvl4pPr>
            <a:lvl5pPr marL="1371600" indent="-228600" algn="l" rtl="0" eaLnBrk="0" fontAlgn="base" hangingPunc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Font typeface="Arial"/>
              <a:buChar char="•"/>
              <a:defRPr sz="2200" b="1" kern="1200">
                <a:solidFill>
                  <a:srgbClr val="472F46"/>
                </a:solidFill>
                <a:latin typeface="Calibri"/>
                <a:ea typeface="+mn-ea"/>
                <a:cs typeface="Calibri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ct val="100000"/>
            </a:pPr>
            <a:r>
              <a:rPr lang="en-US" dirty="0" smtClean="0"/>
              <a:t>Webinar will be recorded and available on website</a:t>
            </a:r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582130" y="3650039"/>
            <a:ext cx="7219299" cy="573350"/>
          </a:xfrm>
          <a:prstGeom prst="rect">
            <a:avLst/>
          </a:prstGeom>
        </p:spPr>
        <p:txBody>
          <a:bodyPr vert="horz"/>
          <a:lstStyle>
            <a:lvl1pPr marL="365125" indent="-255588" algn="l" rtl="0" eaLnBrk="0" fontAlgn="base" hangingPunc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68000"/>
              <a:buFont typeface="Arial"/>
              <a:buChar char="•"/>
              <a:defRPr sz="2800" b="1" kern="1200">
                <a:solidFill>
                  <a:srgbClr val="472F46"/>
                </a:solidFill>
                <a:latin typeface="Calibri"/>
                <a:ea typeface="+mn-ea"/>
                <a:cs typeface="Calibri"/>
              </a:defRPr>
            </a:lvl1pPr>
            <a:lvl2pPr marL="620713" indent="-228600" algn="l" rtl="0" eaLnBrk="0" fontAlgn="base" hangingPunc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Font typeface="Arial"/>
              <a:buChar char="•"/>
              <a:defRPr sz="2400" b="1" kern="1200">
                <a:solidFill>
                  <a:srgbClr val="472F46"/>
                </a:solidFill>
                <a:latin typeface="Calibri"/>
                <a:ea typeface="+mn-ea"/>
                <a:cs typeface="Calibri"/>
              </a:defRPr>
            </a:lvl2pPr>
            <a:lvl3pPr marL="858838" indent="-228600" algn="l" rtl="0" eaLnBrk="0" fontAlgn="base" hangingPunc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100000"/>
              <a:buFont typeface="Arial"/>
              <a:buChar char="•"/>
              <a:defRPr sz="2200" b="1" kern="1200">
                <a:solidFill>
                  <a:srgbClr val="472F46"/>
                </a:solidFill>
                <a:latin typeface="Calibri"/>
                <a:ea typeface="+mn-ea"/>
                <a:cs typeface="Calibri"/>
              </a:defRPr>
            </a:lvl3pPr>
            <a:lvl4pPr marL="1143000" indent="-228600" algn="l" rtl="0" eaLnBrk="0" fontAlgn="base" hangingPunc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Font typeface="Arial"/>
              <a:buChar char="•"/>
              <a:defRPr sz="2200" b="1" kern="1200">
                <a:solidFill>
                  <a:srgbClr val="472F46"/>
                </a:solidFill>
                <a:latin typeface="Calibri"/>
                <a:ea typeface="+mn-ea"/>
                <a:cs typeface="Calibri"/>
              </a:defRPr>
            </a:lvl4pPr>
            <a:lvl5pPr marL="1371600" indent="-228600" algn="l" rtl="0" eaLnBrk="0" fontAlgn="base" hangingPunc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Font typeface="Arial"/>
              <a:buChar char="•"/>
              <a:defRPr sz="2200" b="1" kern="1200">
                <a:solidFill>
                  <a:srgbClr val="472F46"/>
                </a:solidFill>
                <a:latin typeface="Calibri"/>
                <a:ea typeface="+mn-ea"/>
                <a:cs typeface="Calibri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ct val="100000"/>
            </a:pPr>
            <a:r>
              <a:rPr lang="en-US" dirty="0" smtClean="0"/>
              <a:t>Presenters:</a:t>
            </a:r>
          </a:p>
          <a:p>
            <a:pPr marL="109537" indent="0">
              <a:buSzPct val="100000"/>
              <a:buNone/>
            </a:pPr>
            <a:endParaRPr lang="en-US" dirty="0" smtClean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904" y="4240420"/>
            <a:ext cx="1192482" cy="171073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227386" y="5427938"/>
            <a:ext cx="15492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+mn-lt"/>
              </a:rPr>
              <a:t>Jennifer Vessels</a:t>
            </a:r>
          </a:p>
          <a:p>
            <a:r>
              <a:rPr lang="en-US" sz="1600" dirty="0" smtClean="0">
                <a:latin typeface="+mn-lt"/>
              </a:rPr>
              <a:t>CEO – Next Step</a:t>
            </a:r>
            <a:endParaRPr lang="en-US" sz="1600" dirty="0">
              <a:latin typeface="+mn-lt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779" y="4240420"/>
            <a:ext cx="1495431" cy="171073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715160" y="5427938"/>
            <a:ext cx="16707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+mn-lt"/>
              </a:rPr>
              <a:t>James Downes</a:t>
            </a:r>
          </a:p>
          <a:p>
            <a:r>
              <a:rPr lang="en-US" sz="1600" dirty="0" smtClean="0">
                <a:latin typeface="+mn-lt"/>
              </a:rPr>
              <a:t>Sr. Director – BBK</a:t>
            </a:r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9379033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"/>
          <p:cNvSpPr>
            <a:spLocks noGrp="1" noChangeArrowheads="1"/>
          </p:cNvSpPr>
          <p:nvPr>
            <p:ph type="title"/>
          </p:nvPr>
        </p:nvSpPr>
        <p:spPr>
          <a:xfrm>
            <a:off x="1351259" y="106015"/>
            <a:ext cx="6602569" cy="895471"/>
          </a:xfrm>
        </p:spPr>
        <p:txBody>
          <a:bodyPr/>
          <a:lstStyle/>
          <a:p>
            <a:r>
              <a:rPr lang="en-US" dirty="0" smtClean="0"/>
              <a:t>Poll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11635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 Effective Incentive Plan</a:t>
            </a:r>
            <a:endParaRPr lang="en-US" dirty="0"/>
          </a:p>
        </p:txBody>
      </p:sp>
      <p:sp>
        <p:nvSpPr>
          <p:cNvPr id="637955" name="Rectangle 3"/>
          <p:cNvSpPr>
            <a:spLocks noGrp="1" noChangeArrowheads="1"/>
          </p:cNvSpPr>
          <p:nvPr>
            <p:ph sz="quarter" idx="10"/>
          </p:nvPr>
        </p:nvSpPr>
        <p:spPr>
          <a:xfrm>
            <a:off x="434788" y="1156379"/>
            <a:ext cx="4817841" cy="4906962"/>
          </a:xfrm>
        </p:spPr>
        <p:txBody>
          <a:bodyPr/>
          <a:lstStyle/>
          <a:p>
            <a:r>
              <a:rPr lang="en-US" sz="2600" dirty="0" smtClean="0"/>
              <a:t>Clearly linked to company’s strategy and goals</a:t>
            </a:r>
          </a:p>
          <a:p>
            <a:r>
              <a:rPr lang="en-US" sz="2600" dirty="0" smtClean="0"/>
              <a:t>Rewards what is within the scope of influence</a:t>
            </a:r>
          </a:p>
          <a:p>
            <a:r>
              <a:rPr lang="en-US" sz="2600" dirty="0" smtClean="0"/>
              <a:t>Is easily understood and administered</a:t>
            </a:r>
          </a:p>
          <a:p>
            <a:r>
              <a:rPr lang="en-US" sz="2600" dirty="0" smtClean="0"/>
              <a:t>Reflects and supports successful achievement of sales goals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rcRect l="20034" r="16111"/>
          <a:stretch>
            <a:fillRect/>
          </a:stretch>
        </p:blipFill>
        <p:spPr>
          <a:xfrm>
            <a:off x="6014926" y="1056556"/>
            <a:ext cx="2393128" cy="48557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58979505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Art of Sales Compensation</a:t>
            </a:r>
            <a:endParaRPr lang="en-US" dirty="0"/>
          </a:p>
        </p:txBody>
      </p:sp>
      <p:sp>
        <p:nvSpPr>
          <p:cNvPr id="631811" name="Rectangle 3"/>
          <p:cNvSpPr>
            <a:spLocks noGrp="1" noChangeArrowheads="1"/>
          </p:cNvSpPr>
          <p:nvPr>
            <p:ph sz="quarter" idx="10"/>
          </p:nvPr>
        </p:nvSpPr>
        <p:spPr>
          <a:xfrm>
            <a:off x="396311" y="1021674"/>
            <a:ext cx="5010241" cy="4906962"/>
          </a:xfrm>
        </p:spPr>
        <p:txBody>
          <a:bodyPr/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dirty="0" smtClean="0"/>
              <a:t>Drives the behavior </a:t>
            </a:r>
            <a:br>
              <a:rPr lang="en-US" dirty="0" smtClean="0"/>
            </a:br>
            <a:r>
              <a:rPr lang="en-US" dirty="0" smtClean="0"/>
              <a:t>needed to achieve goals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dirty="0" smtClean="0"/>
              <a:t>Differentiates based on results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dirty="0" smtClean="0"/>
              <a:t>Is built on realistic but challenging goals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dirty="0" smtClean="0"/>
              <a:t>Takes into consideration: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dirty="0" smtClean="0"/>
              <a:t>Sales strategy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dirty="0" smtClean="0"/>
              <a:t>Prospect buying cycle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dirty="0" smtClean="0"/>
              <a:t>Margin based on customer value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rcRect l="20190" r="13150"/>
          <a:stretch>
            <a:fillRect/>
          </a:stretch>
        </p:blipFill>
        <p:spPr>
          <a:xfrm>
            <a:off x="5098706" y="1157206"/>
            <a:ext cx="3597954" cy="3581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24911771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Tire Retailer </a:t>
            </a:r>
            <a:endParaRPr lang="en-US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338588" y="1086620"/>
            <a:ext cx="8454276" cy="4770704"/>
          </a:xfrm>
        </p:spPr>
        <p:txBody>
          <a:bodyPr/>
          <a:lstStyle/>
          <a:p>
            <a:pPr>
              <a:spcBef>
                <a:spcPts val="200"/>
              </a:spcBef>
              <a:spcAft>
                <a:spcPts val="200"/>
              </a:spcAft>
              <a:buNone/>
            </a:pPr>
            <a:r>
              <a:rPr lang="en-US" dirty="0" smtClean="0"/>
              <a:t>Case Study Discussion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200" dirty="0" smtClean="0"/>
              <a:t>Client had 85 stores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200" dirty="0" smtClean="0"/>
              <a:t>Bonuses were being paid to store managers for achieving sales objectives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200" dirty="0" smtClean="0"/>
              <a:t>Approximately 20 stores were reporting operating losses but store manager was receiving a monthly bonus because he achieved his sales goals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200" dirty="0" smtClean="0"/>
              <a:t>BBK assisted in redesigning the incentive plan to build in sales goals, store profit and effective use of inventory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200" dirty="0" smtClean="0"/>
              <a:t>Ten of the unprofitable stores became profitable over the next 120 days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200" dirty="0" smtClean="0"/>
              <a:t>Get your employees to think like owners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166550" y="662681"/>
            <a:ext cx="46179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STORE MANAGER INCENTIVE PLAN</a:t>
            </a:r>
            <a:endParaRPr lang="en-US" sz="2400" dirty="0">
              <a:latin typeface="Calibri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"/>
          <p:cNvSpPr>
            <a:spLocks noGrp="1" noChangeArrowheads="1"/>
          </p:cNvSpPr>
          <p:nvPr>
            <p:ph type="title"/>
          </p:nvPr>
        </p:nvSpPr>
        <p:spPr>
          <a:xfrm>
            <a:off x="398541" y="1181394"/>
            <a:ext cx="8335424" cy="1293353"/>
          </a:xfrm>
        </p:spPr>
        <p:txBody>
          <a:bodyPr/>
          <a:lstStyle/>
          <a:p>
            <a:r>
              <a:rPr lang="en-US" dirty="0" smtClean="0"/>
              <a:t>Marketing</a:t>
            </a:r>
            <a:br>
              <a:rPr lang="en-US" dirty="0" smtClean="0"/>
            </a:br>
            <a:r>
              <a:rPr lang="en-US" dirty="0" smtClean="0"/>
              <a:t>that Works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9222" y="2741738"/>
            <a:ext cx="3014061" cy="22605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10646239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219194" y="149199"/>
            <a:ext cx="8655445" cy="932714"/>
          </a:xfrm>
        </p:spPr>
        <p:txBody>
          <a:bodyPr/>
          <a:lstStyle/>
          <a:p>
            <a:r>
              <a:rPr lang="en-US" sz="3200" dirty="0" smtClean="0"/>
              <a:t>Marketing Generates Sales Demand</a:t>
            </a:r>
          </a:p>
        </p:txBody>
      </p:sp>
      <p:sp>
        <p:nvSpPr>
          <p:cNvPr id="100355" name="AutoShape 4"/>
          <p:cNvSpPr>
            <a:spLocks noChangeAspect="1" noChangeArrowheads="1" noTextEdit="1"/>
          </p:cNvSpPr>
          <p:nvPr/>
        </p:nvSpPr>
        <p:spPr bwMode="auto">
          <a:xfrm>
            <a:off x="4445000" y="2297113"/>
            <a:ext cx="3924300" cy="431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356" name="Freeform 5"/>
          <p:cNvSpPr>
            <a:spLocks/>
          </p:cNvSpPr>
          <p:nvPr/>
        </p:nvSpPr>
        <p:spPr bwMode="auto">
          <a:xfrm>
            <a:off x="4775200" y="2214674"/>
            <a:ext cx="3159125" cy="2768600"/>
          </a:xfrm>
          <a:custGeom>
            <a:avLst/>
            <a:gdLst>
              <a:gd name="T0" fmla="*/ 2954695 w 2318"/>
              <a:gd name="T1" fmla="*/ 0 h 2032"/>
              <a:gd name="T2" fmla="*/ 198979 w 2318"/>
              <a:gd name="T3" fmla="*/ 0 h 2032"/>
              <a:gd name="T4" fmla="*/ 143101 w 2318"/>
              <a:gd name="T5" fmla="*/ 4088 h 2032"/>
              <a:gd name="T6" fmla="*/ 96764 w 2318"/>
              <a:gd name="T7" fmla="*/ 13625 h 2032"/>
              <a:gd name="T8" fmla="*/ 54515 w 2318"/>
              <a:gd name="T9" fmla="*/ 29975 h 2032"/>
              <a:gd name="T10" fmla="*/ 25894 w 2318"/>
              <a:gd name="T11" fmla="*/ 51775 h 2032"/>
              <a:gd name="T12" fmla="*/ 8177 w 2318"/>
              <a:gd name="T13" fmla="*/ 83113 h 2032"/>
              <a:gd name="T14" fmla="*/ 0 w 2318"/>
              <a:gd name="T15" fmla="*/ 113088 h 2032"/>
              <a:gd name="T16" fmla="*/ 0 w 2318"/>
              <a:gd name="T17" fmla="*/ 148513 h 2032"/>
              <a:gd name="T18" fmla="*/ 16354 w 2318"/>
              <a:gd name="T19" fmla="*/ 188025 h 2032"/>
              <a:gd name="T20" fmla="*/ 1185694 w 2318"/>
              <a:gd name="T21" fmla="*/ 2106425 h 2032"/>
              <a:gd name="T22" fmla="*/ 1185694 w 2318"/>
              <a:gd name="T23" fmla="*/ 2590113 h 2032"/>
              <a:gd name="T24" fmla="*/ 1189782 w 2318"/>
              <a:gd name="T25" fmla="*/ 2624175 h 2032"/>
              <a:gd name="T26" fmla="*/ 1197960 w 2318"/>
              <a:gd name="T27" fmla="*/ 2659600 h 2032"/>
              <a:gd name="T28" fmla="*/ 1215677 w 2318"/>
              <a:gd name="T29" fmla="*/ 2689575 h 2032"/>
              <a:gd name="T30" fmla="*/ 1236120 w 2318"/>
              <a:gd name="T31" fmla="*/ 2716825 h 2032"/>
              <a:gd name="T32" fmla="*/ 1266103 w 2318"/>
              <a:gd name="T33" fmla="*/ 2738625 h 2032"/>
              <a:gd name="T34" fmla="*/ 1296086 w 2318"/>
              <a:gd name="T35" fmla="*/ 2754975 h 2032"/>
              <a:gd name="T36" fmla="*/ 1328795 w 2318"/>
              <a:gd name="T37" fmla="*/ 2764513 h 2032"/>
              <a:gd name="T38" fmla="*/ 1362866 w 2318"/>
              <a:gd name="T39" fmla="*/ 2768600 h 2032"/>
              <a:gd name="T40" fmla="*/ 1807161 w 2318"/>
              <a:gd name="T41" fmla="*/ 2768600 h 2032"/>
              <a:gd name="T42" fmla="*/ 1841233 w 2318"/>
              <a:gd name="T43" fmla="*/ 2764513 h 2032"/>
              <a:gd name="T44" fmla="*/ 1875304 w 2318"/>
              <a:gd name="T45" fmla="*/ 2754975 h 2032"/>
              <a:gd name="T46" fmla="*/ 1905288 w 2318"/>
              <a:gd name="T47" fmla="*/ 2738625 h 2032"/>
              <a:gd name="T48" fmla="*/ 1931182 w 2318"/>
              <a:gd name="T49" fmla="*/ 2716825 h 2032"/>
              <a:gd name="T50" fmla="*/ 1951625 w 2318"/>
              <a:gd name="T51" fmla="*/ 2689575 h 2032"/>
              <a:gd name="T52" fmla="*/ 1969342 w 2318"/>
              <a:gd name="T53" fmla="*/ 2659600 h 2032"/>
              <a:gd name="T54" fmla="*/ 1977519 w 2318"/>
              <a:gd name="T55" fmla="*/ 2624175 h 2032"/>
              <a:gd name="T56" fmla="*/ 1981608 w 2318"/>
              <a:gd name="T57" fmla="*/ 2590113 h 2032"/>
              <a:gd name="T58" fmla="*/ 1981608 w 2318"/>
              <a:gd name="T59" fmla="*/ 2162288 h 2032"/>
              <a:gd name="T60" fmla="*/ 1985697 w 2318"/>
              <a:gd name="T61" fmla="*/ 2154113 h 2032"/>
              <a:gd name="T62" fmla="*/ 1989785 w 2318"/>
              <a:gd name="T63" fmla="*/ 2140488 h 2032"/>
              <a:gd name="T64" fmla="*/ 1993874 w 2318"/>
              <a:gd name="T65" fmla="*/ 2128225 h 2032"/>
              <a:gd name="T66" fmla="*/ 1997962 w 2318"/>
              <a:gd name="T67" fmla="*/ 2118688 h 2032"/>
              <a:gd name="T68" fmla="*/ 3141408 w 2318"/>
              <a:gd name="T69" fmla="*/ 188025 h 2032"/>
              <a:gd name="T70" fmla="*/ 3153674 w 2318"/>
              <a:gd name="T71" fmla="*/ 148513 h 2032"/>
              <a:gd name="T72" fmla="*/ 3159125 w 2318"/>
              <a:gd name="T73" fmla="*/ 113088 h 2032"/>
              <a:gd name="T74" fmla="*/ 3149585 w 2318"/>
              <a:gd name="T75" fmla="*/ 83113 h 2032"/>
              <a:gd name="T76" fmla="*/ 3129142 w 2318"/>
              <a:gd name="T77" fmla="*/ 51775 h 2032"/>
              <a:gd name="T78" fmla="*/ 3099159 w 2318"/>
              <a:gd name="T79" fmla="*/ 29975 h 2032"/>
              <a:gd name="T80" fmla="*/ 3056910 w 2318"/>
              <a:gd name="T81" fmla="*/ 13625 h 2032"/>
              <a:gd name="T82" fmla="*/ 3010573 w 2318"/>
              <a:gd name="T83" fmla="*/ 4088 h 2032"/>
              <a:gd name="T84" fmla="*/ 2954695 w 2318"/>
              <a:gd name="T85" fmla="*/ 0 h 2032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2318"/>
              <a:gd name="T130" fmla="*/ 0 h 2032"/>
              <a:gd name="T131" fmla="*/ 2318 w 2318"/>
              <a:gd name="T132" fmla="*/ 2032 h 2032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2318" h="2032">
                <a:moveTo>
                  <a:pt x="2168" y="0"/>
                </a:moveTo>
                <a:lnTo>
                  <a:pt x="146" y="0"/>
                </a:lnTo>
                <a:lnTo>
                  <a:pt x="105" y="3"/>
                </a:lnTo>
                <a:lnTo>
                  <a:pt x="71" y="10"/>
                </a:lnTo>
                <a:lnTo>
                  <a:pt x="40" y="22"/>
                </a:lnTo>
                <a:lnTo>
                  <a:pt x="19" y="38"/>
                </a:lnTo>
                <a:lnTo>
                  <a:pt x="6" y="61"/>
                </a:lnTo>
                <a:lnTo>
                  <a:pt x="0" y="83"/>
                </a:lnTo>
                <a:lnTo>
                  <a:pt x="0" y="109"/>
                </a:lnTo>
                <a:lnTo>
                  <a:pt x="12" y="138"/>
                </a:lnTo>
                <a:lnTo>
                  <a:pt x="870" y="1546"/>
                </a:lnTo>
                <a:lnTo>
                  <a:pt x="870" y="1901"/>
                </a:lnTo>
                <a:lnTo>
                  <a:pt x="873" y="1926"/>
                </a:lnTo>
                <a:lnTo>
                  <a:pt x="879" y="1952"/>
                </a:lnTo>
                <a:lnTo>
                  <a:pt x="892" y="1974"/>
                </a:lnTo>
                <a:lnTo>
                  <a:pt x="907" y="1994"/>
                </a:lnTo>
                <a:lnTo>
                  <a:pt x="929" y="2010"/>
                </a:lnTo>
                <a:lnTo>
                  <a:pt x="951" y="2022"/>
                </a:lnTo>
                <a:lnTo>
                  <a:pt x="975" y="2029"/>
                </a:lnTo>
                <a:lnTo>
                  <a:pt x="1000" y="2032"/>
                </a:lnTo>
                <a:lnTo>
                  <a:pt x="1326" y="2032"/>
                </a:lnTo>
                <a:lnTo>
                  <a:pt x="1351" y="2029"/>
                </a:lnTo>
                <a:lnTo>
                  <a:pt x="1376" y="2022"/>
                </a:lnTo>
                <a:lnTo>
                  <a:pt x="1398" y="2010"/>
                </a:lnTo>
                <a:lnTo>
                  <a:pt x="1417" y="1994"/>
                </a:lnTo>
                <a:lnTo>
                  <a:pt x="1432" y="1974"/>
                </a:lnTo>
                <a:lnTo>
                  <a:pt x="1445" y="1952"/>
                </a:lnTo>
                <a:lnTo>
                  <a:pt x="1451" y="1926"/>
                </a:lnTo>
                <a:lnTo>
                  <a:pt x="1454" y="1901"/>
                </a:lnTo>
                <a:lnTo>
                  <a:pt x="1454" y="1587"/>
                </a:lnTo>
                <a:lnTo>
                  <a:pt x="1457" y="1581"/>
                </a:lnTo>
                <a:lnTo>
                  <a:pt x="1460" y="1571"/>
                </a:lnTo>
                <a:lnTo>
                  <a:pt x="1463" y="1562"/>
                </a:lnTo>
                <a:lnTo>
                  <a:pt x="1466" y="1555"/>
                </a:lnTo>
                <a:lnTo>
                  <a:pt x="2305" y="138"/>
                </a:lnTo>
                <a:lnTo>
                  <a:pt x="2314" y="109"/>
                </a:lnTo>
                <a:lnTo>
                  <a:pt x="2318" y="83"/>
                </a:lnTo>
                <a:lnTo>
                  <a:pt x="2311" y="61"/>
                </a:lnTo>
                <a:lnTo>
                  <a:pt x="2296" y="38"/>
                </a:lnTo>
                <a:lnTo>
                  <a:pt x="2274" y="22"/>
                </a:lnTo>
                <a:lnTo>
                  <a:pt x="2243" y="10"/>
                </a:lnTo>
                <a:lnTo>
                  <a:pt x="2209" y="3"/>
                </a:lnTo>
                <a:lnTo>
                  <a:pt x="2168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357" name="Freeform 6"/>
          <p:cNvSpPr>
            <a:spLocks/>
          </p:cNvSpPr>
          <p:nvPr/>
        </p:nvSpPr>
        <p:spPr bwMode="auto">
          <a:xfrm>
            <a:off x="5189537" y="2428987"/>
            <a:ext cx="2328863" cy="2406650"/>
          </a:xfrm>
          <a:custGeom>
            <a:avLst/>
            <a:gdLst>
              <a:gd name="T0" fmla="*/ 2180328 w 1709"/>
              <a:gd name="T1" fmla="*/ 0 h 1766"/>
              <a:gd name="T2" fmla="*/ 148535 w 1709"/>
              <a:gd name="T3" fmla="*/ 0 h 1766"/>
              <a:gd name="T4" fmla="*/ 110379 w 1709"/>
              <a:gd name="T5" fmla="*/ 4088 h 1766"/>
              <a:gd name="T6" fmla="*/ 72223 w 1709"/>
              <a:gd name="T7" fmla="*/ 8177 h 1766"/>
              <a:gd name="T8" fmla="*/ 47695 w 1709"/>
              <a:gd name="T9" fmla="*/ 21804 h 1766"/>
              <a:gd name="T10" fmla="*/ 25891 w 1709"/>
              <a:gd name="T11" fmla="*/ 39520 h 1766"/>
              <a:gd name="T12" fmla="*/ 9539 w 1709"/>
              <a:gd name="T13" fmla="*/ 61325 h 1766"/>
              <a:gd name="T14" fmla="*/ 0 w 1709"/>
              <a:gd name="T15" fmla="*/ 83129 h 1766"/>
              <a:gd name="T16" fmla="*/ 4088 w 1709"/>
              <a:gd name="T17" fmla="*/ 109022 h 1766"/>
              <a:gd name="T18" fmla="*/ 13627 w 1709"/>
              <a:gd name="T19" fmla="*/ 134914 h 1766"/>
              <a:gd name="T20" fmla="*/ 872131 w 1709"/>
              <a:gd name="T21" fmla="*/ 1534478 h 1766"/>
              <a:gd name="T22" fmla="*/ 889847 w 1709"/>
              <a:gd name="T23" fmla="*/ 1573998 h 1766"/>
              <a:gd name="T24" fmla="*/ 910287 w 1709"/>
              <a:gd name="T25" fmla="*/ 1609430 h 1766"/>
              <a:gd name="T26" fmla="*/ 932090 w 1709"/>
              <a:gd name="T27" fmla="*/ 1639411 h 1766"/>
              <a:gd name="T28" fmla="*/ 952531 w 1709"/>
              <a:gd name="T29" fmla="*/ 1661216 h 1766"/>
              <a:gd name="T30" fmla="*/ 952531 w 1709"/>
              <a:gd name="T31" fmla="*/ 2301717 h 1766"/>
              <a:gd name="T32" fmla="*/ 962070 w 1709"/>
              <a:gd name="T33" fmla="*/ 2341237 h 1766"/>
              <a:gd name="T34" fmla="*/ 982510 w 1709"/>
              <a:gd name="T35" fmla="*/ 2376669 h 1766"/>
              <a:gd name="T36" fmla="*/ 1016578 w 1709"/>
              <a:gd name="T37" fmla="*/ 2398473 h 1766"/>
              <a:gd name="T38" fmla="*/ 1058822 w 1709"/>
              <a:gd name="T39" fmla="*/ 2406650 h 1766"/>
              <a:gd name="T40" fmla="*/ 1283668 w 1709"/>
              <a:gd name="T41" fmla="*/ 2406650 h 1766"/>
              <a:gd name="T42" fmla="*/ 1325912 w 1709"/>
              <a:gd name="T43" fmla="*/ 2398473 h 1766"/>
              <a:gd name="T44" fmla="*/ 1359980 w 1709"/>
              <a:gd name="T45" fmla="*/ 2376669 h 1766"/>
              <a:gd name="T46" fmla="*/ 1380420 w 1709"/>
              <a:gd name="T47" fmla="*/ 2341237 h 1766"/>
              <a:gd name="T48" fmla="*/ 1388596 w 1709"/>
              <a:gd name="T49" fmla="*/ 2301717 h 1766"/>
              <a:gd name="T50" fmla="*/ 1388596 w 1709"/>
              <a:gd name="T51" fmla="*/ 1669392 h 1766"/>
              <a:gd name="T52" fmla="*/ 1414488 w 1709"/>
              <a:gd name="T53" fmla="*/ 1657127 h 1766"/>
              <a:gd name="T54" fmla="*/ 1436291 w 1709"/>
              <a:gd name="T55" fmla="*/ 1625784 h 1766"/>
              <a:gd name="T56" fmla="*/ 1460820 w 1709"/>
              <a:gd name="T57" fmla="*/ 1587626 h 1766"/>
              <a:gd name="T58" fmla="*/ 1482623 w 1709"/>
              <a:gd name="T59" fmla="*/ 1534478 h 1766"/>
              <a:gd name="T60" fmla="*/ 2316599 w 1709"/>
              <a:gd name="T61" fmla="*/ 134914 h 1766"/>
              <a:gd name="T62" fmla="*/ 2324775 w 1709"/>
              <a:gd name="T63" fmla="*/ 109022 h 1766"/>
              <a:gd name="T64" fmla="*/ 2328863 w 1709"/>
              <a:gd name="T65" fmla="*/ 83129 h 1766"/>
              <a:gd name="T66" fmla="*/ 2320687 w 1709"/>
              <a:gd name="T67" fmla="*/ 61325 h 1766"/>
              <a:gd name="T68" fmla="*/ 2308422 w 1709"/>
              <a:gd name="T69" fmla="*/ 39520 h 1766"/>
              <a:gd name="T70" fmla="*/ 2282531 w 1709"/>
              <a:gd name="T71" fmla="*/ 21804 h 1766"/>
              <a:gd name="T72" fmla="*/ 2256640 w 1709"/>
              <a:gd name="T73" fmla="*/ 8177 h 1766"/>
              <a:gd name="T74" fmla="*/ 2218484 w 1709"/>
              <a:gd name="T75" fmla="*/ 4088 h 1766"/>
              <a:gd name="T76" fmla="*/ 2180328 w 1709"/>
              <a:gd name="T77" fmla="*/ 0 h 176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1709"/>
              <a:gd name="T118" fmla="*/ 0 h 1766"/>
              <a:gd name="T119" fmla="*/ 1709 w 1709"/>
              <a:gd name="T120" fmla="*/ 1766 h 176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1709" h="1766">
                <a:moveTo>
                  <a:pt x="1600" y="0"/>
                </a:moveTo>
                <a:lnTo>
                  <a:pt x="109" y="0"/>
                </a:lnTo>
                <a:lnTo>
                  <a:pt x="81" y="3"/>
                </a:lnTo>
                <a:lnTo>
                  <a:pt x="53" y="6"/>
                </a:lnTo>
                <a:lnTo>
                  <a:pt x="35" y="16"/>
                </a:lnTo>
                <a:lnTo>
                  <a:pt x="19" y="29"/>
                </a:lnTo>
                <a:lnTo>
                  <a:pt x="7" y="45"/>
                </a:lnTo>
                <a:lnTo>
                  <a:pt x="0" y="61"/>
                </a:lnTo>
                <a:lnTo>
                  <a:pt x="3" y="80"/>
                </a:lnTo>
                <a:lnTo>
                  <a:pt x="10" y="99"/>
                </a:lnTo>
                <a:lnTo>
                  <a:pt x="640" y="1126"/>
                </a:lnTo>
                <a:lnTo>
                  <a:pt x="653" y="1155"/>
                </a:lnTo>
                <a:lnTo>
                  <a:pt x="668" y="1181"/>
                </a:lnTo>
                <a:lnTo>
                  <a:pt x="684" y="1203"/>
                </a:lnTo>
                <a:lnTo>
                  <a:pt x="699" y="1219"/>
                </a:lnTo>
                <a:lnTo>
                  <a:pt x="699" y="1689"/>
                </a:lnTo>
                <a:lnTo>
                  <a:pt x="706" y="1718"/>
                </a:lnTo>
                <a:lnTo>
                  <a:pt x="721" y="1744"/>
                </a:lnTo>
                <a:lnTo>
                  <a:pt x="746" y="1760"/>
                </a:lnTo>
                <a:lnTo>
                  <a:pt x="777" y="1766"/>
                </a:lnTo>
                <a:lnTo>
                  <a:pt x="942" y="1766"/>
                </a:lnTo>
                <a:lnTo>
                  <a:pt x="973" y="1760"/>
                </a:lnTo>
                <a:lnTo>
                  <a:pt x="998" y="1744"/>
                </a:lnTo>
                <a:lnTo>
                  <a:pt x="1013" y="1718"/>
                </a:lnTo>
                <a:lnTo>
                  <a:pt x="1019" y="1689"/>
                </a:lnTo>
                <a:lnTo>
                  <a:pt x="1019" y="1225"/>
                </a:lnTo>
                <a:lnTo>
                  <a:pt x="1038" y="1216"/>
                </a:lnTo>
                <a:lnTo>
                  <a:pt x="1054" y="1193"/>
                </a:lnTo>
                <a:lnTo>
                  <a:pt x="1072" y="1165"/>
                </a:lnTo>
                <a:lnTo>
                  <a:pt x="1088" y="1126"/>
                </a:lnTo>
                <a:lnTo>
                  <a:pt x="1700" y="99"/>
                </a:lnTo>
                <a:lnTo>
                  <a:pt x="1706" y="80"/>
                </a:lnTo>
                <a:lnTo>
                  <a:pt x="1709" y="61"/>
                </a:lnTo>
                <a:lnTo>
                  <a:pt x="1703" y="45"/>
                </a:lnTo>
                <a:lnTo>
                  <a:pt x="1694" y="29"/>
                </a:lnTo>
                <a:lnTo>
                  <a:pt x="1675" y="16"/>
                </a:lnTo>
                <a:lnTo>
                  <a:pt x="1656" y="6"/>
                </a:lnTo>
                <a:lnTo>
                  <a:pt x="1628" y="3"/>
                </a:lnTo>
                <a:lnTo>
                  <a:pt x="1600" y="0"/>
                </a:lnTo>
                <a:close/>
              </a:path>
            </a:pathLst>
          </a:custGeom>
          <a:solidFill>
            <a:srgbClr val="ADA2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78" name="Freeform 7"/>
          <p:cNvSpPr>
            <a:spLocks/>
          </p:cNvSpPr>
          <p:nvPr/>
        </p:nvSpPr>
        <p:spPr bwMode="auto">
          <a:xfrm>
            <a:off x="4932362" y="1797162"/>
            <a:ext cx="246063" cy="257175"/>
          </a:xfrm>
          <a:custGeom>
            <a:avLst/>
            <a:gdLst>
              <a:gd name="T0" fmla="*/ 211888 w 180"/>
              <a:gd name="T1" fmla="*/ 39461 h 189"/>
              <a:gd name="T2" fmla="*/ 237861 w 180"/>
              <a:gd name="T3" fmla="*/ 77561 h 189"/>
              <a:gd name="T4" fmla="*/ 246063 w 180"/>
              <a:gd name="T5" fmla="*/ 126546 h 189"/>
              <a:gd name="T6" fmla="*/ 237861 w 180"/>
              <a:gd name="T7" fmla="*/ 174171 h 189"/>
              <a:gd name="T8" fmla="*/ 211888 w 180"/>
              <a:gd name="T9" fmla="*/ 217714 h 189"/>
              <a:gd name="T10" fmla="*/ 191382 w 180"/>
              <a:gd name="T11" fmla="*/ 235404 h 189"/>
              <a:gd name="T12" fmla="*/ 169510 w 180"/>
              <a:gd name="T13" fmla="*/ 247650 h 189"/>
              <a:gd name="T14" fmla="*/ 149005 w 180"/>
              <a:gd name="T15" fmla="*/ 251732 h 189"/>
              <a:gd name="T16" fmla="*/ 123032 w 180"/>
              <a:gd name="T17" fmla="*/ 257175 h 189"/>
              <a:gd name="T18" fmla="*/ 97058 w 180"/>
              <a:gd name="T19" fmla="*/ 251732 h 189"/>
              <a:gd name="T20" fmla="*/ 76553 w 180"/>
              <a:gd name="T21" fmla="*/ 247650 h 189"/>
              <a:gd name="T22" fmla="*/ 54681 w 180"/>
              <a:gd name="T23" fmla="*/ 235404 h 189"/>
              <a:gd name="T24" fmla="*/ 34175 w 180"/>
              <a:gd name="T25" fmla="*/ 217714 h 189"/>
              <a:gd name="T26" fmla="*/ 8202 w 180"/>
              <a:gd name="T27" fmla="*/ 174171 h 189"/>
              <a:gd name="T28" fmla="*/ 0 w 180"/>
              <a:gd name="T29" fmla="*/ 126546 h 189"/>
              <a:gd name="T30" fmla="*/ 8202 w 180"/>
              <a:gd name="T31" fmla="*/ 77561 h 189"/>
              <a:gd name="T32" fmla="*/ 34175 w 180"/>
              <a:gd name="T33" fmla="*/ 39461 h 189"/>
              <a:gd name="T34" fmla="*/ 54681 w 180"/>
              <a:gd name="T35" fmla="*/ 21771 h 189"/>
              <a:gd name="T36" fmla="*/ 76553 w 180"/>
              <a:gd name="T37" fmla="*/ 8164 h 189"/>
              <a:gd name="T38" fmla="*/ 97058 w 180"/>
              <a:gd name="T39" fmla="*/ 4082 h 189"/>
              <a:gd name="T40" fmla="*/ 123032 w 180"/>
              <a:gd name="T41" fmla="*/ 0 h 189"/>
              <a:gd name="T42" fmla="*/ 149005 w 180"/>
              <a:gd name="T43" fmla="*/ 4082 h 189"/>
              <a:gd name="T44" fmla="*/ 169510 w 180"/>
              <a:gd name="T45" fmla="*/ 8164 h 189"/>
              <a:gd name="T46" fmla="*/ 191382 w 180"/>
              <a:gd name="T47" fmla="*/ 21771 h 189"/>
              <a:gd name="T48" fmla="*/ 211888 w 180"/>
              <a:gd name="T49" fmla="*/ 39461 h 189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80"/>
              <a:gd name="T76" fmla="*/ 0 h 189"/>
              <a:gd name="T77" fmla="*/ 180 w 180"/>
              <a:gd name="T78" fmla="*/ 189 h 189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80" h="189">
                <a:moveTo>
                  <a:pt x="155" y="29"/>
                </a:moveTo>
                <a:lnTo>
                  <a:pt x="174" y="57"/>
                </a:lnTo>
                <a:lnTo>
                  <a:pt x="180" y="93"/>
                </a:lnTo>
                <a:lnTo>
                  <a:pt x="174" y="128"/>
                </a:lnTo>
                <a:lnTo>
                  <a:pt x="155" y="160"/>
                </a:lnTo>
                <a:lnTo>
                  <a:pt x="140" y="173"/>
                </a:lnTo>
                <a:lnTo>
                  <a:pt x="124" y="182"/>
                </a:lnTo>
                <a:lnTo>
                  <a:pt x="109" y="185"/>
                </a:lnTo>
                <a:lnTo>
                  <a:pt x="90" y="189"/>
                </a:lnTo>
                <a:lnTo>
                  <a:pt x="71" y="185"/>
                </a:lnTo>
                <a:lnTo>
                  <a:pt x="56" y="182"/>
                </a:lnTo>
                <a:lnTo>
                  <a:pt x="40" y="173"/>
                </a:lnTo>
                <a:lnTo>
                  <a:pt x="25" y="160"/>
                </a:lnTo>
                <a:lnTo>
                  <a:pt x="6" y="128"/>
                </a:lnTo>
                <a:lnTo>
                  <a:pt x="0" y="93"/>
                </a:lnTo>
                <a:lnTo>
                  <a:pt x="6" y="57"/>
                </a:lnTo>
                <a:lnTo>
                  <a:pt x="25" y="29"/>
                </a:lnTo>
                <a:lnTo>
                  <a:pt x="40" y="16"/>
                </a:lnTo>
                <a:lnTo>
                  <a:pt x="56" y="6"/>
                </a:lnTo>
                <a:lnTo>
                  <a:pt x="71" y="3"/>
                </a:lnTo>
                <a:lnTo>
                  <a:pt x="90" y="0"/>
                </a:lnTo>
                <a:lnTo>
                  <a:pt x="109" y="3"/>
                </a:lnTo>
                <a:lnTo>
                  <a:pt x="124" y="6"/>
                </a:lnTo>
                <a:lnTo>
                  <a:pt x="140" y="16"/>
                </a:lnTo>
                <a:lnTo>
                  <a:pt x="155" y="2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54279" name="Freeform 8"/>
          <p:cNvSpPr>
            <a:spLocks/>
          </p:cNvSpPr>
          <p:nvPr/>
        </p:nvSpPr>
        <p:spPr bwMode="auto">
          <a:xfrm>
            <a:off x="4687887" y="1543162"/>
            <a:ext cx="244475" cy="258762"/>
          </a:xfrm>
          <a:custGeom>
            <a:avLst/>
            <a:gdLst>
              <a:gd name="T0" fmla="*/ 206446 w 180"/>
              <a:gd name="T1" fmla="*/ 39704 h 189"/>
              <a:gd name="T2" fmla="*/ 236326 w 180"/>
              <a:gd name="T3" fmla="*/ 79409 h 189"/>
              <a:gd name="T4" fmla="*/ 244475 w 180"/>
              <a:gd name="T5" fmla="*/ 127328 h 189"/>
              <a:gd name="T6" fmla="*/ 236326 w 180"/>
              <a:gd name="T7" fmla="*/ 175247 h 189"/>
              <a:gd name="T8" fmla="*/ 206446 w 180"/>
              <a:gd name="T9" fmla="*/ 219059 h 189"/>
              <a:gd name="T10" fmla="*/ 188789 w 180"/>
              <a:gd name="T11" fmla="*/ 236857 h 189"/>
              <a:gd name="T12" fmla="*/ 168416 w 180"/>
              <a:gd name="T13" fmla="*/ 250548 h 189"/>
              <a:gd name="T14" fmla="*/ 142610 w 180"/>
              <a:gd name="T15" fmla="*/ 254656 h 189"/>
              <a:gd name="T16" fmla="*/ 122238 w 180"/>
              <a:gd name="T17" fmla="*/ 258763 h 189"/>
              <a:gd name="T18" fmla="*/ 96432 w 180"/>
              <a:gd name="T19" fmla="*/ 254656 h 189"/>
              <a:gd name="T20" fmla="*/ 76059 w 180"/>
              <a:gd name="T21" fmla="*/ 250548 h 189"/>
              <a:gd name="T22" fmla="*/ 54328 w 180"/>
              <a:gd name="T23" fmla="*/ 236857 h 189"/>
              <a:gd name="T24" fmla="*/ 32597 w 180"/>
              <a:gd name="T25" fmla="*/ 219059 h 189"/>
              <a:gd name="T26" fmla="*/ 8149 w 180"/>
              <a:gd name="T27" fmla="*/ 175247 h 189"/>
              <a:gd name="T28" fmla="*/ 0 w 180"/>
              <a:gd name="T29" fmla="*/ 127328 h 189"/>
              <a:gd name="T30" fmla="*/ 8149 w 180"/>
              <a:gd name="T31" fmla="*/ 79409 h 189"/>
              <a:gd name="T32" fmla="*/ 32597 w 180"/>
              <a:gd name="T33" fmla="*/ 39704 h 189"/>
              <a:gd name="T34" fmla="*/ 54328 w 180"/>
              <a:gd name="T35" fmla="*/ 21906 h 189"/>
              <a:gd name="T36" fmla="*/ 76059 w 180"/>
              <a:gd name="T37" fmla="*/ 9584 h 189"/>
              <a:gd name="T38" fmla="*/ 96432 w 180"/>
              <a:gd name="T39" fmla="*/ 4107 h 189"/>
              <a:gd name="T40" fmla="*/ 122238 w 180"/>
              <a:gd name="T41" fmla="*/ 0 h 189"/>
              <a:gd name="T42" fmla="*/ 142610 w 180"/>
              <a:gd name="T43" fmla="*/ 4107 h 189"/>
              <a:gd name="T44" fmla="*/ 168416 w 180"/>
              <a:gd name="T45" fmla="*/ 9584 h 189"/>
              <a:gd name="T46" fmla="*/ 188789 w 180"/>
              <a:gd name="T47" fmla="*/ 21906 h 189"/>
              <a:gd name="T48" fmla="*/ 206446 w 180"/>
              <a:gd name="T49" fmla="*/ 39704 h 189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80"/>
              <a:gd name="T76" fmla="*/ 0 h 189"/>
              <a:gd name="T77" fmla="*/ 180 w 180"/>
              <a:gd name="T78" fmla="*/ 189 h 189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80" h="189">
                <a:moveTo>
                  <a:pt x="152" y="29"/>
                </a:moveTo>
                <a:lnTo>
                  <a:pt x="174" y="58"/>
                </a:lnTo>
                <a:lnTo>
                  <a:pt x="180" y="93"/>
                </a:lnTo>
                <a:lnTo>
                  <a:pt x="174" y="128"/>
                </a:lnTo>
                <a:lnTo>
                  <a:pt x="152" y="160"/>
                </a:lnTo>
                <a:lnTo>
                  <a:pt x="139" y="173"/>
                </a:lnTo>
                <a:lnTo>
                  <a:pt x="124" y="183"/>
                </a:lnTo>
                <a:lnTo>
                  <a:pt x="105" y="186"/>
                </a:lnTo>
                <a:lnTo>
                  <a:pt x="90" y="189"/>
                </a:lnTo>
                <a:lnTo>
                  <a:pt x="71" y="186"/>
                </a:lnTo>
                <a:lnTo>
                  <a:pt x="56" y="183"/>
                </a:lnTo>
                <a:lnTo>
                  <a:pt x="40" y="173"/>
                </a:lnTo>
                <a:lnTo>
                  <a:pt x="24" y="160"/>
                </a:lnTo>
                <a:lnTo>
                  <a:pt x="6" y="128"/>
                </a:lnTo>
                <a:lnTo>
                  <a:pt x="0" y="93"/>
                </a:lnTo>
                <a:lnTo>
                  <a:pt x="6" y="58"/>
                </a:lnTo>
                <a:lnTo>
                  <a:pt x="24" y="29"/>
                </a:lnTo>
                <a:lnTo>
                  <a:pt x="40" y="16"/>
                </a:lnTo>
                <a:lnTo>
                  <a:pt x="56" y="7"/>
                </a:lnTo>
                <a:lnTo>
                  <a:pt x="71" y="3"/>
                </a:lnTo>
                <a:lnTo>
                  <a:pt x="90" y="0"/>
                </a:lnTo>
                <a:lnTo>
                  <a:pt x="105" y="3"/>
                </a:lnTo>
                <a:lnTo>
                  <a:pt x="124" y="7"/>
                </a:lnTo>
                <a:lnTo>
                  <a:pt x="139" y="16"/>
                </a:lnTo>
                <a:lnTo>
                  <a:pt x="152" y="2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54280" name="Freeform 9"/>
          <p:cNvSpPr>
            <a:spLocks/>
          </p:cNvSpPr>
          <p:nvPr/>
        </p:nvSpPr>
        <p:spPr bwMode="auto">
          <a:xfrm>
            <a:off x="4437062" y="1292337"/>
            <a:ext cx="250825" cy="250825"/>
          </a:xfrm>
          <a:custGeom>
            <a:avLst/>
            <a:gdLst>
              <a:gd name="T0" fmla="*/ 212656 w 184"/>
              <a:gd name="T1" fmla="*/ 37963 h 185"/>
              <a:gd name="T2" fmla="*/ 241283 w 184"/>
              <a:gd name="T3" fmla="*/ 77281 h 185"/>
              <a:gd name="T4" fmla="*/ 250825 w 184"/>
              <a:gd name="T5" fmla="*/ 124735 h 185"/>
              <a:gd name="T6" fmla="*/ 241283 w 184"/>
              <a:gd name="T7" fmla="*/ 173544 h 185"/>
              <a:gd name="T8" fmla="*/ 212656 w 184"/>
              <a:gd name="T9" fmla="*/ 216930 h 185"/>
              <a:gd name="T10" fmla="*/ 194935 w 184"/>
              <a:gd name="T11" fmla="*/ 233199 h 185"/>
              <a:gd name="T12" fmla="*/ 174487 w 184"/>
              <a:gd name="T13" fmla="*/ 242690 h 185"/>
              <a:gd name="T14" fmla="*/ 148587 w 184"/>
              <a:gd name="T15" fmla="*/ 250825 h 185"/>
              <a:gd name="T16" fmla="*/ 128139 w 184"/>
              <a:gd name="T17" fmla="*/ 250825 h 185"/>
              <a:gd name="T18" fmla="*/ 102238 w 184"/>
              <a:gd name="T19" fmla="*/ 250825 h 185"/>
              <a:gd name="T20" fmla="*/ 80428 w 184"/>
              <a:gd name="T21" fmla="*/ 242690 h 185"/>
              <a:gd name="T22" fmla="*/ 55890 w 184"/>
              <a:gd name="T23" fmla="*/ 233199 h 185"/>
              <a:gd name="T24" fmla="*/ 38169 w 184"/>
              <a:gd name="T25" fmla="*/ 216930 h 185"/>
              <a:gd name="T26" fmla="*/ 9542 w 184"/>
              <a:gd name="T27" fmla="*/ 173544 h 185"/>
              <a:gd name="T28" fmla="*/ 0 w 184"/>
              <a:gd name="T29" fmla="*/ 124735 h 185"/>
              <a:gd name="T30" fmla="*/ 9542 w 184"/>
              <a:gd name="T31" fmla="*/ 77281 h 185"/>
              <a:gd name="T32" fmla="*/ 38169 w 184"/>
              <a:gd name="T33" fmla="*/ 37963 h 185"/>
              <a:gd name="T34" fmla="*/ 55890 w 184"/>
              <a:gd name="T35" fmla="*/ 21693 h 185"/>
              <a:gd name="T36" fmla="*/ 80428 w 184"/>
              <a:gd name="T37" fmla="*/ 8135 h 185"/>
              <a:gd name="T38" fmla="*/ 102238 w 184"/>
              <a:gd name="T39" fmla="*/ 4067 h 185"/>
              <a:gd name="T40" fmla="*/ 128139 w 184"/>
              <a:gd name="T41" fmla="*/ 0 h 185"/>
              <a:gd name="T42" fmla="*/ 148587 w 184"/>
              <a:gd name="T43" fmla="*/ 4067 h 185"/>
              <a:gd name="T44" fmla="*/ 174487 w 184"/>
              <a:gd name="T45" fmla="*/ 8135 h 185"/>
              <a:gd name="T46" fmla="*/ 194935 w 184"/>
              <a:gd name="T47" fmla="*/ 21693 h 185"/>
              <a:gd name="T48" fmla="*/ 212656 w 184"/>
              <a:gd name="T49" fmla="*/ 37963 h 185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84"/>
              <a:gd name="T76" fmla="*/ 0 h 185"/>
              <a:gd name="T77" fmla="*/ 184 w 184"/>
              <a:gd name="T78" fmla="*/ 185 h 185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84" h="185">
                <a:moveTo>
                  <a:pt x="156" y="28"/>
                </a:moveTo>
                <a:lnTo>
                  <a:pt x="177" y="57"/>
                </a:lnTo>
                <a:lnTo>
                  <a:pt x="184" y="92"/>
                </a:lnTo>
                <a:lnTo>
                  <a:pt x="177" y="128"/>
                </a:lnTo>
                <a:lnTo>
                  <a:pt x="156" y="160"/>
                </a:lnTo>
                <a:lnTo>
                  <a:pt x="143" y="172"/>
                </a:lnTo>
                <a:lnTo>
                  <a:pt x="128" y="179"/>
                </a:lnTo>
                <a:lnTo>
                  <a:pt x="109" y="185"/>
                </a:lnTo>
                <a:lnTo>
                  <a:pt x="94" y="185"/>
                </a:lnTo>
                <a:lnTo>
                  <a:pt x="75" y="185"/>
                </a:lnTo>
                <a:lnTo>
                  <a:pt x="59" y="179"/>
                </a:lnTo>
                <a:lnTo>
                  <a:pt x="41" y="172"/>
                </a:lnTo>
                <a:lnTo>
                  <a:pt x="28" y="160"/>
                </a:lnTo>
                <a:lnTo>
                  <a:pt x="7" y="128"/>
                </a:lnTo>
                <a:lnTo>
                  <a:pt x="0" y="92"/>
                </a:lnTo>
                <a:lnTo>
                  <a:pt x="7" y="57"/>
                </a:lnTo>
                <a:lnTo>
                  <a:pt x="28" y="28"/>
                </a:lnTo>
                <a:lnTo>
                  <a:pt x="41" y="16"/>
                </a:lnTo>
                <a:lnTo>
                  <a:pt x="59" y="6"/>
                </a:lnTo>
                <a:lnTo>
                  <a:pt x="75" y="3"/>
                </a:lnTo>
                <a:lnTo>
                  <a:pt x="94" y="0"/>
                </a:lnTo>
                <a:lnTo>
                  <a:pt x="109" y="3"/>
                </a:lnTo>
                <a:lnTo>
                  <a:pt x="128" y="6"/>
                </a:lnTo>
                <a:lnTo>
                  <a:pt x="143" y="16"/>
                </a:lnTo>
                <a:lnTo>
                  <a:pt x="156" y="2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54281" name="Freeform 10"/>
          <p:cNvSpPr>
            <a:spLocks/>
          </p:cNvSpPr>
          <p:nvPr/>
        </p:nvSpPr>
        <p:spPr bwMode="auto">
          <a:xfrm>
            <a:off x="5465762" y="1797162"/>
            <a:ext cx="244475" cy="257175"/>
          </a:xfrm>
          <a:custGeom>
            <a:avLst/>
            <a:gdLst>
              <a:gd name="T0" fmla="*/ 211878 w 180"/>
              <a:gd name="T1" fmla="*/ 39461 h 189"/>
              <a:gd name="T2" fmla="*/ 236326 w 180"/>
              <a:gd name="T3" fmla="*/ 77561 h 189"/>
              <a:gd name="T4" fmla="*/ 244475 w 180"/>
              <a:gd name="T5" fmla="*/ 126546 h 189"/>
              <a:gd name="T6" fmla="*/ 236326 w 180"/>
              <a:gd name="T7" fmla="*/ 174171 h 189"/>
              <a:gd name="T8" fmla="*/ 211878 w 180"/>
              <a:gd name="T9" fmla="*/ 217714 h 189"/>
              <a:gd name="T10" fmla="*/ 190147 w 180"/>
              <a:gd name="T11" fmla="*/ 235404 h 189"/>
              <a:gd name="T12" fmla="*/ 169774 w 180"/>
              <a:gd name="T13" fmla="*/ 247650 h 189"/>
              <a:gd name="T14" fmla="*/ 148043 w 180"/>
              <a:gd name="T15" fmla="*/ 251732 h 189"/>
              <a:gd name="T16" fmla="*/ 122238 w 180"/>
              <a:gd name="T17" fmla="*/ 257175 h 189"/>
              <a:gd name="T18" fmla="*/ 97790 w 180"/>
              <a:gd name="T19" fmla="*/ 251732 h 189"/>
              <a:gd name="T20" fmla="*/ 76059 w 180"/>
              <a:gd name="T21" fmla="*/ 247650 h 189"/>
              <a:gd name="T22" fmla="*/ 55686 w 180"/>
              <a:gd name="T23" fmla="*/ 235404 h 189"/>
              <a:gd name="T24" fmla="*/ 33955 w 180"/>
              <a:gd name="T25" fmla="*/ 217714 h 189"/>
              <a:gd name="T26" fmla="*/ 8149 w 180"/>
              <a:gd name="T27" fmla="*/ 174171 h 189"/>
              <a:gd name="T28" fmla="*/ 0 w 180"/>
              <a:gd name="T29" fmla="*/ 126546 h 189"/>
              <a:gd name="T30" fmla="*/ 8149 w 180"/>
              <a:gd name="T31" fmla="*/ 77561 h 189"/>
              <a:gd name="T32" fmla="*/ 33955 w 180"/>
              <a:gd name="T33" fmla="*/ 39461 h 189"/>
              <a:gd name="T34" fmla="*/ 55686 w 180"/>
              <a:gd name="T35" fmla="*/ 21771 h 189"/>
              <a:gd name="T36" fmla="*/ 76059 w 180"/>
              <a:gd name="T37" fmla="*/ 8164 h 189"/>
              <a:gd name="T38" fmla="*/ 97790 w 180"/>
              <a:gd name="T39" fmla="*/ 4082 h 189"/>
              <a:gd name="T40" fmla="*/ 122238 w 180"/>
              <a:gd name="T41" fmla="*/ 0 h 189"/>
              <a:gd name="T42" fmla="*/ 148043 w 180"/>
              <a:gd name="T43" fmla="*/ 4082 h 189"/>
              <a:gd name="T44" fmla="*/ 169774 w 180"/>
              <a:gd name="T45" fmla="*/ 8164 h 189"/>
              <a:gd name="T46" fmla="*/ 190147 w 180"/>
              <a:gd name="T47" fmla="*/ 21771 h 189"/>
              <a:gd name="T48" fmla="*/ 211878 w 180"/>
              <a:gd name="T49" fmla="*/ 39461 h 189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80"/>
              <a:gd name="T76" fmla="*/ 0 h 189"/>
              <a:gd name="T77" fmla="*/ 180 w 180"/>
              <a:gd name="T78" fmla="*/ 189 h 189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80" h="189">
                <a:moveTo>
                  <a:pt x="156" y="29"/>
                </a:moveTo>
                <a:lnTo>
                  <a:pt x="174" y="57"/>
                </a:lnTo>
                <a:lnTo>
                  <a:pt x="180" y="93"/>
                </a:lnTo>
                <a:lnTo>
                  <a:pt x="174" y="128"/>
                </a:lnTo>
                <a:lnTo>
                  <a:pt x="156" y="160"/>
                </a:lnTo>
                <a:lnTo>
                  <a:pt x="140" y="173"/>
                </a:lnTo>
                <a:lnTo>
                  <a:pt x="125" y="182"/>
                </a:lnTo>
                <a:lnTo>
                  <a:pt x="109" y="185"/>
                </a:lnTo>
                <a:lnTo>
                  <a:pt x="90" y="189"/>
                </a:lnTo>
                <a:lnTo>
                  <a:pt x="72" y="185"/>
                </a:lnTo>
                <a:lnTo>
                  <a:pt x="56" y="182"/>
                </a:lnTo>
                <a:lnTo>
                  <a:pt x="41" y="173"/>
                </a:lnTo>
                <a:lnTo>
                  <a:pt x="25" y="160"/>
                </a:lnTo>
                <a:lnTo>
                  <a:pt x="6" y="128"/>
                </a:lnTo>
                <a:lnTo>
                  <a:pt x="0" y="93"/>
                </a:lnTo>
                <a:lnTo>
                  <a:pt x="6" y="57"/>
                </a:lnTo>
                <a:lnTo>
                  <a:pt x="25" y="29"/>
                </a:lnTo>
                <a:lnTo>
                  <a:pt x="41" y="16"/>
                </a:lnTo>
                <a:lnTo>
                  <a:pt x="56" y="6"/>
                </a:lnTo>
                <a:lnTo>
                  <a:pt x="72" y="3"/>
                </a:lnTo>
                <a:lnTo>
                  <a:pt x="90" y="0"/>
                </a:lnTo>
                <a:lnTo>
                  <a:pt x="109" y="3"/>
                </a:lnTo>
                <a:lnTo>
                  <a:pt x="125" y="6"/>
                </a:lnTo>
                <a:lnTo>
                  <a:pt x="140" y="16"/>
                </a:lnTo>
                <a:lnTo>
                  <a:pt x="156" y="2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82" name="Freeform 11"/>
          <p:cNvSpPr>
            <a:spLocks/>
          </p:cNvSpPr>
          <p:nvPr/>
        </p:nvSpPr>
        <p:spPr bwMode="auto">
          <a:xfrm>
            <a:off x="5216525" y="1543162"/>
            <a:ext cx="249237" cy="258762"/>
          </a:xfrm>
          <a:custGeom>
            <a:avLst/>
            <a:gdLst>
              <a:gd name="T0" fmla="*/ 211102 w 183"/>
              <a:gd name="T1" fmla="*/ 39704 h 189"/>
              <a:gd name="T2" fmla="*/ 241065 w 183"/>
              <a:gd name="T3" fmla="*/ 79409 h 189"/>
              <a:gd name="T4" fmla="*/ 249237 w 183"/>
              <a:gd name="T5" fmla="*/ 127328 h 189"/>
              <a:gd name="T6" fmla="*/ 241065 w 183"/>
              <a:gd name="T7" fmla="*/ 175247 h 189"/>
              <a:gd name="T8" fmla="*/ 211102 w 183"/>
              <a:gd name="T9" fmla="*/ 219059 h 189"/>
              <a:gd name="T10" fmla="*/ 194759 w 183"/>
              <a:gd name="T11" fmla="*/ 236857 h 189"/>
              <a:gd name="T12" fmla="*/ 172968 w 183"/>
              <a:gd name="T13" fmla="*/ 250548 h 189"/>
              <a:gd name="T14" fmla="*/ 148453 w 183"/>
              <a:gd name="T15" fmla="*/ 254656 h 189"/>
              <a:gd name="T16" fmla="*/ 126661 w 183"/>
              <a:gd name="T17" fmla="*/ 258763 h 189"/>
              <a:gd name="T18" fmla="*/ 102146 w 183"/>
              <a:gd name="T19" fmla="*/ 254656 h 189"/>
              <a:gd name="T20" fmla="*/ 80355 w 183"/>
              <a:gd name="T21" fmla="*/ 250548 h 189"/>
              <a:gd name="T22" fmla="*/ 54478 w 183"/>
              <a:gd name="T23" fmla="*/ 236857 h 189"/>
              <a:gd name="T24" fmla="*/ 38135 w 183"/>
              <a:gd name="T25" fmla="*/ 219059 h 189"/>
              <a:gd name="T26" fmla="*/ 8172 w 183"/>
              <a:gd name="T27" fmla="*/ 175247 h 189"/>
              <a:gd name="T28" fmla="*/ 0 w 183"/>
              <a:gd name="T29" fmla="*/ 127328 h 189"/>
              <a:gd name="T30" fmla="*/ 12258 w 183"/>
              <a:gd name="T31" fmla="*/ 79409 h 189"/>
              <a:gd name="T32" fmla="*/ 38135 w 183"/>
              <a:gd name="T33" fmla="*/ 39704 h 189"/>
              <a:gd name="T34" fmla="*/ 54478 w 183"/>
              <a:gd name="T35" fmla="*/ 21906 h 189"/>
              <a:gd name="T36" fmla="*/ 80355 w 183"/>
              <a:gd name="T37" fmla="*/ 9584 h 189"/>
              <a:gd name="T38" fmla="*/ 102146 w 183"/>
              <a:gd name="T39" fmla="*/ 4107 h 189"/>
              <a:gd name="T40" fmla="*/ 126661 w 183"/>
              <a:gd name="T41" fmla="*/ 0 h 189"/>
              <a:gd name="T42" fmla="*/ 148453 w 183"/>
              <a:gd name="T43" fmla="*/ 4107 h 189"/>
              <a:gd name="T44" fmla="*/ 172968 w 183"/>
              <a:gd name="T45" fmla="*/ 9584 h 189"/>
              <a:gd name="T46" fmla="*/ 194759 w 183"/>
              <a:gd name="T47" fmla="*/ 21906 h 189"/>
              <a:gd name="T48" fmla="*/ 211102 w 183"/>
              <a:gd name="T49" fmla="*/ 39704 h 189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83"/>
              <a:gd name="T76" fmla="*/ 0 h 189"/>
              <a:gd name="T77" fmla="*/ 183 w 183"/>
              <a:gd name="T78" fmla="*/ 189 h 189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83" h="189">
                <a:moveTo>
                  <a:pt x="155" y="29"/>
                </a:moveTo>
                <a:lnTo>
                  <a:pt x="177" y="58"/>
                </a:lnTo>
                <a:lnTo>
                  <a:pt x="183" y="93"/>
                </a:lnTo>
                <a:lnTo>
                  <a:pt x="177" y="128"/>
                </a:lnTo>
                <a:lnTo>
                  <a:pt x="155" y="160"/>
                </a:lnTo>
                <a:lnTo>
                  <a:pt x="143" y="173"/>
                </a:lnTo>
                <a:lnTo>
                  <a:pt x="127" y="183"/>
                </a:lnTo>
                <a:lnTo>
                  <a:pt x="109" y="186"/>
                </a:lnTo>
                <a:lnTo>
                  <a:pt x="93" y="189"/>
                </a:lnTo>
                <a:lnTo>
                  <a:pt x="75" y="186"/>
                </a:lnTo>
                <a:lnTo>
                  <a:pt x="59" y="183"/>
                </a:lnTo>
                <a:lnTo>
                  <a:pt x="40" y="173"/>
                </a:lnTo>
                <a:lnTo>
                  <a:pt x="28" y="160"/>
                </a:lnTo>
                <a:lnTo>
                  <a:pt x="6" y="128"/>
                </a:lnTo>
                <a:lnTo>
                  <a:pt x="0" y="93"/>
                </a:lnTo>
                <a:lnTo>
                  <a:pt x="9" y="58"/>
                </a:lnTo>
                <a:lnTo>
                  <a:pt x="28" y="29"/>
                </a:lnTo>
                <a:lnTo>
                  <a:pt x="40" y="16"/>
                </a:lnTo>
                <a:lnTo>
                  <a:pt x="59" y="7"/>
                </a:lnTo>
                <a:lnTo>
                  <a:pt x="75" y="3"/>
                </a:lnTo>
                <a:lnTo>
                  <a:pt x="93" y="0"/>
                </a:lnTo>
                <a:lnTo>
                  <a:pt x="109" y="3"/>
                </a:lnTo>
                <a:lnTo>
                  <a:pt x="127" y="7"/>
                </a:lnTo>
                <a:lnTo>
                  <a:pt x="143" y="16"/>
                </a:lnTo>
                <a:lnTo>
                  <a:pt x="155" y="2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54283" name="Freeform 12"/>
          <p:cNvSpPr>
            <a:spLocks/>
          </p:cNvSpPr>
          <p:nvPr/>
        </p:nvSpPr>
        <p:spPr bwMode="auto">
          <a:xfrm>
            <a:off x="4970462" y="1292337"/>
            <a:ext cx="249238" cy="250825"/>
          </a:xfrm>
          <a:custGeom>
            <a:avLst/>
            <a:gdLst>
              <a:gd name="T0" fmla="*/ 211103 w 183"/>
              <a:gd name="T1" fmla="*/ 37963 h 185"/>
              <a:gd name="T2" fmla="*/ 241066 w 183"/>
              <a:gd name="T3" fmla="*/ 77281 h 185"/>
              <a:gd name="T4" fmla="*/ 249238 w 183"/>
              <a:gd name="T5" fmla="*/ 124735 h 185"/>
              <a:gd name="T6" fmla="*/ 241066 w 183"/>
              <a:gd name="T7" fmla="*/ 173544 h 185"/>
              <a:gd name="T8" fmla="*/ 211103 w 183"/>
              <a:gd name="T9" fmla="*/ 216930 h 185"/>
              <a:gd name="T10" fmla="*/ 194760 w 183"/>
              <a:gd name="T11" fmla="*/ 233199 h 185"/>
              <a:gd name="T12" fmla="*/ 172968 w 183"/>
              <a:gd name="T13" fmla="*/ 242690 h 185"/>
              <a:gd name="T14" fmla="*/ 148453 w 183"/>
              <a:gd name="T15" fmla="*/ 250825 h 185"/>
              <a:gd name="T16" fmla="*/ 126662 w 183"/>
              <a:gd name="T17" fmla="*/ 250825 h 185"/>
              <a:gd name="T18" fmla="*/ 100785 w 183"/>
              <a:gd name="T19" fmla="*/ 250825 h 185"/>
              <a:gd name="T20" fmla="*/ 80355 w 183"/>
              <a:gd name="T21" fmla="*/ 242690 h 185"/>
              <a:gd name="T22" fmla="*/ 54478 w 183"/>
              <a:gd name="T23" fmla="*/ 233199 h 185"/>
              <a:gd name="T24" fmla="*/ 38135 w 183"/>
              <a:gd name="T25" fmla="*/ 216930 h 185"/>
              <a:gd name="T26" fmla="*/ 8172 w 183"/>
              <a:gd name="T27" fmla="*/ 173544 h 185"/>
              <a:gd name="T28" fmla="*/ 0 w 183"/>
              <a:gd name="T29" fmla="*/ 124735 h 185"/>
              <a:gd name="T30" fmla="*/ 8172 w 183"/>
              <a:gd name="T31" fmla="*/ 77281 h 185"/>
              <a:gd name="T32" fmla="*/ 38135 w 183"/>
              <a:gd name="T33" fmla="*/ 37963 h 185"/>
              <a:gd name="T34" fmla="*/ 54478 w 183"/>
              <a:gd name="T35" fmla="*/ 21693 h 185"/>
              <a:gd name="T36" fmla="*/ 80355 w 183"/>
              <a:gd name="T37" fmla="*/ 8135 h 185"/>
              <a:gd name="T38" fmla="*/ 100785 w 183"/>
              <a:gd name="T39" fmla="*/ 4067 h 185"/>
              <a:gd name="T40" fmla="*/ 126662 w 183"/>
              <a:gd name="T41" fmla="*/ 0 h 185"/>
              <a:gd name="T42" fmla="*/ 148453 w 183"/>
              <a:gd name="T43" fmla="*/ 4067 h 185"/>
              <a:gd name="T44" fmla="*/ 172968 w 183"/>
              <a:gd name="T45" fmla="*/ 8135 h 185"/>
              <a:gd name="T46" fmla="*/ 194760 w 183"/>
              <a:gd name="T47" fmla="*/ 21693 h 185"/>
              <a:gd name="T48" fmla="*/ 211103 w 183"/>
              <a:gd name="T49" fmla="*/ 37963 h 185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83"/>
              <a:gd name="T76" fmla="*/ 0 h 185"/>
              <a:gd name="T77" fmla="*/ 183 w 183"/>
              <a:gd name="T78" fmla="*/ 185 h 185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83" h="185">
                <a:moveTo>
                  <a:pt x="155" y="28"/>
                </a:moveTo>
                <a:lnTo>
                  <a:pt x="177" y="57"/>
                </a:lnTo>
                <a:lnTo>
                  <a:pt x="183" y="92"/>
                </a:lnTo>
                <a:lnTo>
                  <a:pt x="177" y="128"/>
                </a:lnTo>
                <a:lnTo>
                  <a:pt x="155" y="160"/>
                </a:lnTo>
                <a:lnTo>
                  <a:pt x="143" y="172"/>
                </a:lnTo>
                <a:lnTo>
                  <a:pt x="127" y="179"/>
                </a:lnTo>
                <a:lnTo>
                  <a:pt x="109" y="185"/>
                </a:lnTo>
                <a:lnTo>
                  <a:pt x="93" y="185"/>
                </a:lnTo>
                <a:lnTo>
                  <a:pt x="74" y="185"/>
                </a:lnTo>
                <a:lnTo>
                  <a:pt x="59" y="179"/>
                </a:lnTo>
                <a:lnTo>
                  <a:pt x="40" y="172"/>
                </a:lnTo>
                <a:lnTo>
                  <a:pt x="28" y="160"/>
                </a:lnTo>
                <a:lnTo>
                  <a:pt x="6" y="128"/>
                </a:lnTo>
                <a:lnTo>
                  <a:pt x="0" y="92"/>
                </a:lnTo>
                <a:lnTo>
                  <a:pt x="6" y="57"/>
                </a:lnTo>
                <a:lnTo>
                  <a:pt x="28" y="28"/>
                </a:lnTo>
                <a:lnTo>
                  <a:pt x="40" y="16"/>
                </a:lnTo>
                <a:lnTo>
                  <a:pt x="59" y="6"/>
                </a:lnTo>
                <a:lnTo>
                  <a:pt x="74" y="3"/>
                </a:lnTo>
                <a:lnTo>
                  <a:pt x="93" y="0"/>
                </a:lnTo>
                <a:lnTo>
                  <a:pt x="109" y="3"/>
                </a:lnTo>
                <a:lnTo>
                  <a:pt x="127" y="6"/>
                </a:lnTo>
                <a:lnTo>
                  <a:pt x="143" y="16"/>
                </a:lnTo>
                <a:lnTo>
                  <a:pt x="155" y="2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54284" name="Freeform 13"/>
          <p:cNvSpPr>
            <a:spLocks/>
          </p:cNvSpPr>
          <p:nvPr/>
        </p:nvSpPr>
        <p:spPr bwMode="auto">
          <a:xfrm>
            <a:off x="5999162" y="1797162"/>
            <a:ext cx="246063" cy="257175"/>
          </a:xfrm>
          <a:custGeom>
            <a:avLst/>
            <a:gdLst>
              <a:gd name="T0" fmla="*/ 207787 w 180"/>
              <a:gd name="T1" fmla="*/ 39461 h 189"/>
              <a:gd name="T2" fmla="*/ 237861 w 180"/>
              <a:gd name="T3" fmla="*/ 77561 h 189"/>
              <a:gd name="T4" fmla="*/ 246063 w 180"/>
              <a:gd name="T5" fmla="*/ 126546 h 189"/>
              <a:gd name="T6" fmla="*/ 237861 w 180"/>
              <a:gd name="T7" fmla="*/ 174171 h 189"/>
              <a:gd name="T8" fmla="*/ 207787 w 180"/>
              <a:gd name="T9" fmla="*/ 217714 h 189"/>
              <a:gd name="T10" fmla="*/ 191382 w 180"/>
              <a:gd name="T11" fmla="*/ 235404 h 189"/>
              <a:gd name="T12" fmla="*/ 169510 w 180"/>
              <a:gd name="T13" fmla="*/ 247650 h 189"/>
              <a:gd name="T14" fmla="*/ 143537 w 180"/>
              <a:gd name="T15" fmla="*/ 251732 h 189"/>
              <a:gd name="T16" fmla="*/ 123032 w 180"/>
              <a:gd name="T17" fmla="*/ 257175 h 189"/>
              <a:gd name="T18" fmla="*/ 97058 w 180"/>
              <a:gd name="T19" fmla="*/ 251732 h 189"/>
              <a:gd name="T20" fmla="*/ 76553 w 180"/>
              <a:gd name="T21" fmla="*/ 247650 h 189"/>
              <a:gd name="T22" fmla="*/ 50580 w 180"/>
              <a:gd name="T23" fmla="*/ 235404 h 189"/>
              <a:gd name="T24" fmla="*/ 34175 w 180"/>
              <a:gd name="T25" fmla="*/ 217714 h 189"/>
              <a:gd name="T26" fmla="*/ 8202 w 180"/>
              <a:gd name="T27" fmla="*/ 174171 h 189"/>
              <a:gd name="T28" fmla="*/ 0 w 180"/>
              <a:gd name="T29" fmla="*/ 126546 h 189"/>
              <a:gd name="T30" fmla="*/ 8202 w 180"/>
              <a:gd name="T31" fmla="*/ 77561 h 189"/>
              <a:gd name="T32" fmla="*/ 34175 w 180"/>
              <a:gd name="T33" fmla="*/ 39461 h 189"/>
              <a:gd name="T34" fmla="*/ 50580 w 180"/>
              <a:gd name="T35" fmla="*/ 21771 h 189"/>
              <a:gd name="T36" fmla="*/ 76553 w 180"/>
              <a:gd name="T37" fmla="*/ 8164 h 189"/>
              <a:gd name="T38" fmla="*/ 97058 w 180"/>
              <a:gd name="T39" fmla="*/ 4082 h 189"/>
              <a:gd name="T40" fmla="*/ 123032 w 180"/>
              <a:gd name="T41" fmla="*/ 0 h 189"/>
              <a:gd name="T42" fmla="*/ 143537 w 180"/>
              <a:gd name="T43" fmla="*/ 4082 h 189"/>
              <a:gd name="T44" fmla="*/ 169510 w 180"/>
              <a:gd name="T45" fmla="*/ 8164 h 189"/>
              <a:gd name="T46" fmla="*/ 191382 w 180"/>
              <a:gd name="T47" fmla="*/ 21771 h 189"/>
              <a:gd name="T48" fmla="*/ 207787 w 180"/>
              <a:gd name="T49" fmla="*/ 39461 h 189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80"/>
              <a:gd name="T76" fmla="*/ 0 h 189"/>
              <a:gd name="T77" fmla="*/ 180 w 180"/>
              <a:gd name="T78" fmla="*/ 189 h 189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80" h="189">
                <a:moveTo>
                  <a:pt x="152" y="29"/>
                </a:moveTo>
                <a:lnTo>
                  <a:pt x="174" y="57"/>
                </a:lnTo>
                <a:lnTo>
                  <a:pt x="180" y="93"/>
                </a:lnTo>
                <a:lnTo>
                  <a:pt x="174" y="128"/>
                </a:lnTo>
                <a:lnTo>
                  <a:pt x="152" y="160"/>
                </a:lnTo>
                <a:lnTo>
                  <a:pt x="140" y="173"/>
                </a:lnTo>
                <a:lnTo>
                  <a:pt x="124" y="182"/>
                </a:lnTo>
                <a:lnTo>
                  <a:pt x="105" y="185"/>
                </a:lnTo>
                <a:lnTo>
                  <a:pt x="90" y="189"/>
                </a:lnTo>
                <a:lnTo>
                  <a:pt x="71" y="185"/>
                </a:lnTo>
                <a:lnTo>
                  <a:pt x="56" y="182"/>
                </a:lnTo>
                <a:lnTo>
                  <a:pt x="37" y="173"/>
                </a:lnTo>
                <a:lnTo>
                  <a:pt x="25" y="160"/>
                </a:lnTo>
                <a:lnTo>
                  <a:pt x="6" y="128"/>
                </a:lnTo>
                <a:lnTo>
                  <a:pt x="0" y="93"/>
                </a:lnTo>
                <a:lnTo>
                  <a:pt x="6" y="57"/>
                </a:lnTo>
                <a:lnTo>
                  <a:pt x="25" y="29"/>
                </a:lnTo>
                <a:lnTo>
                  <a:pt x="37" y="16"/>
                </a:lnTo>
                <a:lnTo>
                  <a:pt x="56" y="6"/>
                </a:lnTo>
                <a:lnTo>
                  <a:pt x="71" y="3"/>
                </a:lnTo>
                <a:lnTo>
                  <a:pt x="90" y="0"/>
                </a:lnTo>
                <a:lnTo>
                  <a:pt x="105" y="3"/>
                </a:lnTo>
                <a:lnTo>
                  <a:pt x="124" y="6"/>
                </a:lnTo>
                <a:lnTo>
                  <a:pt x="140" y="16"/>
                </a:lnTo>
                <a:lnTo>
                  <a:pt x="152" y="2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85" name="Freeform 14"/>
          <p:cNvSpPr>
            <a:spLocks/>
          </p:cNvSpPr>
          <p:nvPr/>
        </p:nvSpPr>
        <p:spPr bwMode="auto">
          <a:xfrm>
            <a:off x="5748337" y="1543162"/>
            <a:ext cx="250825" cy="258762"/>
          </a:xfrm>
          <a:custGeom>
            <a:avLst/>
            <a:gdLst>
              <a:gd name="T0" fmla="*/ 212656 w 184"/>
              <a:gd name="T1" fmla="*/ 39704 h 189"/>
              <a:gd name="T2" fmla="*/ 242646 w 184"/>
              <a:gd name="T3" fmla="*/ 79409 h 189"/>
              <a:gd name="T4" fmla="*/ 250825 w 184"/>
              <a:gd name="T5" fmla="*/ 127328 h 189"/>
              <a:gd name="T6" fmla="*/ 242646 w 184"/>
              <a:gd name="T7" fmla="*/ 175247 h 189"/>
              <a:gd name="T8" fmla="*/ 212656 w 184"/>
              <a:gd name="T9" fmla="*/ 219059 h 189"/>
              <a:gd name="T10" fmla="*/ 194935 w 184"/>
              <a:gd name="T11" fmla="*/ 236857 h 189"/>
              <a:gd name="T12" fmla="*/ 174487 w 184"/>
              <a:gd name="T13" fmla="*/ 250548 h 189"/>
              <a:gd name="T14" fmla="*/ 148587 w 184"/>
              <a:gd name="T15" fmla="*/ 254656 h 189"/>
              <a:gd name="T16" fmla="*/ 128139 w 184"/>
              <a:gd name="T17" fmla="*/ 258763 h 189"/>
              <a:gd name="T18" fmla="*/ 102238 w 184"/>
              <a:gd name="T19" fmla="*/ 254656 h 189"/>
              <a:gd name="T20" fmla="*/ 80428 w 184"/>
              <a:gd name="T21" fmla="*/ 250548 h 189"/>
              <a:gd name="T22" fmla="*/ 55890 w 184"/>
              <a:gd name="T23" fmla="*/ 236857 h 189"/>
              <a:gd name="T24" fmla="*/ 38169 w 184"/>
              <a:gd name="T25" fmla="*/ 219059 h 189"/>
              <a:gd name="T26" fmla="*/ 9542 w 184"/>
              <a:gd name="T27" fmla="*/ 175247 h 189"/>
              <a:gd name="T28" fmla="*/ 0 w 184"/>
              <a:gd name="T29" fmla="*/ 127328 h 189"/>
              <a:gd name="T30" fmla="*/ 9542 w 184"/>
              <a:gd name="T31" fmla="*/ 79409 h 189"/>
              <a:gd name="T32" fmla="*/ 38169 w 184"/>
              <a:gd name="T33" fmla="*/ 39704 h 189"/>
              <a:gd name="T34" fmla="*/ 55890 w 184"/>
              <a:gd name="T35" fmla="*/ 21906 h 189"/>
              <a:gd name="T36" fmla="*/ 80428 w 184"/>
              <a:gd name="T37" fmla="*/ 9584 h 189"/>
              <a:gd name="T38" fmla="*/ 102238 w 184"/>
              <a:gd name="T39" fmla="*/ 4107 h 189"/>
              <a:gd name="T40" fmla="*/ 128139 w 184"/>
              <a:gd name="T41" fmla="*/ 0 h 189"/>
              <a:gd name="T42" fmla="*/ 148587 w 184"/>
              <a:gd name="T43" fmla="*/ 4107 h 189"/>
              <a:gd name="T44" fmla="*/ 174487 w 184"/>
              <a:gd name="T45" fmla="*/ 9584 h 189"/>
              <a:gd name="T46" fmla="*/ 194935 w 184"/>
              <a:gd name="T47" fmla="*/ 21906 h 189"/>
              <a:gd name="T48" fmla="*/ 212656 w 184"/>
              <a:gd name="T49" fmla="*/ 39704 h 189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84"/>
              <a:gd name="T76" fmla="*/ 0 h 189"/>
              <a:gd name="T77" fmla="*/ 184 w 184"/>
              <a:gd name="T78" fmla="*/ 189 h 189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84" h="189">
                <a:moveTo>
                  <a:pt x="156" y="29"/>
                </a:moveTo>
                <a:lnTo>
                  <a:pt x="178" y="58"/>
                </a:lnTo>
                <a:lnTo>
                  <a:pt x="184" y="93"/>
                </a:lnTo>
                <a:lnTo>
                  <a:pt x="178" y="128"/>
                </a:lnTo>
                <a:lnTo>
                  <a:pt x="156" y="160"/>
                </a:lnTo>
                <a:lnTo>
                  <a:pt x="143" y="173"/>
                </a:lnTo>
                <a:lnTo>
                  <a:pt x="128" y="183"/>
                </a:lnTo>
                <a:lnTo>
                  <a:pt x="109" y="186"/>
                </a:lnTo>
                <a:lnTo>
                  <a:pt x="94" y="189"/>
                </a:lnTo>
                <a:lnTo>
                  <a:pt x="75" y="186"/>
                </a:lnTo>
                <a:lnTo>
                  <a:pt x="59" y="183"/>
                </a:lnTo>
                <a:lnTo>
                  <a:pt x="41" y="173"/>
                </a:lnTo>
                <a:lnTo>
                  <a:pt x="28" y="160"/>
                </a:lnTo>
                <a:lnTo>
                  <a:pt x="7" y="128"/>
                </a:lnTo>
                <a:lnTo>
                  <a:pt x="0" y="93"/>
                </a:lnTo>
                <a:lnTo>
                  <a:pt x="7" y="58"/>
                </a:lnTo>
                <a:lnTo>
                  <a:pt x="28" y="29"/>
                </a:lnTo>
                <a:lnTo>
                  <a:pt x="41" y="16"/>
                </a:lnTo>
                <a:lnTo>
                  <a:pt x="59" y="7"/>
                </a:lnTo>
                <a:lnTo>
                  <a:pt x="75" y="3"/>
                </a:lnTo>
                <a:lnTo>
                  <a:pt x="94" y="0"/>
                </a:lnTo>
                <a:lnTo>
                  <a:pt x="109" y="3"/>
                </a:lnTo>
                <a:lnTo>
                  <a:pt x="128" y="7"/>
                </a:lnTo>
                <a:lnTo>
                  <a:pt x="143" y="16"/>
                </a:lnTo>
                <a:lnTo>
                  <a:pt x="156" y="2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86" name="Freeform 15"/>
          <p:cNvSpPr>
            <a:spLocks/>
          </p:cNvSpPr>
          <p:nvPr/>
        </p:nvSpPr>
        <p:spPr bwMode="auto">
          <a:xfrm>
            <a:off x="5503862" y="1292337"/>
            <a:ext cx="250825" cy="250825"/>
          </a:xfrm>
          <a:custGeom>
            <a:avLst/>
            <a:gdLst>
              <a:gd name="T0" fmla="*/ 212656 w 184"/>
              <a:gd name="T1" fmla="*/ 37963 h 185"/>
              <a:gd name="T2" fmla="*/ 241283 w 184"/>
              <a:gd name="T3" fmla="*/ 77281 h 185"/>
              <a:gd name="T4" fmla="*/ 250825 w 184"/>
              <a:gd name="T5" fmla="*/ 124735 h 185"/>
              <a:gd name="T6" fmla="*/ 241283 w 184"/>
              <a:gd name="T7" fmla="*/ 173544 h 185"/>
              <a:gd name="T8" fmla="*/ 212656 w 184"/>
              <a:gd name="T9" fmla="*/ 216930 h 185"/>
              <a:gd name="T10" fmla="*/ 194935 w 184"/>
              <a:gd name="T11" fmla="*/ 233199 h 185"/>
              <a:gd name="T12" fmla="*/ 174487 w 184"/>
              <a:gd name="T13" fmla="*/ 242690 h 185"/>
              <a:gd name="T14" fmla="*/ 148587 w 184"/>
              <a:gd name="T15" fmla="*/ 250825 h 185"/>
              <a:gd name="T16" fmla="*/ 126776 w 184"/>
              <a:gd name="T17" fmla="*/ 250825 h 185"/>
              <a:gd name="T18" fmla="*/ 102238 w 184"/>
              <a:gd name="T19" fmla="*/ 250825 h 185"/>
              <a:gd name="T20" fmla="*/ 80428 w 184"/>
              <a:gd name="T21" fmla="*/ 242690 h 185"/>
              <a:gd name="T22" fmla="*/ 55890 w 184"/>
              <a:gd name="T23" fmla="*/ 233199 h 185"/>
              <a:gd name="T24" fmla="*/ 38169 w 184"/>
              <a:gd name="T25" fmla="*/ 216930 h 185"/>
              <a:gd name="T26" fmla="*/ 8179 w 184"/>
              <a:gd name="T27" fmla="*/ 173544 h 185"/>
              <a:gd name="T28" fmla="*/ 0 w 184"/>
              <a:gd name="T29" fmla="*/ 124735 h 185"/>
              <a:gd name="T30" fmla="*/ 8179 w 184"/>
              <a:gd name="T31" fmla="*/ 77281 h 185"/>
              <a:gd name="T32" fmla="*/ 38169 w 184"/>
              <a:gd name="T33" fmla="*/ 37963 h 185"/>
              <a:gd name="T34" fmla="*/ 55890 w 184"/>
              <a:gd name="T35" fmla="*/ 21693 h 185"/>
              <a:gd name="T36" fmla="*/ 80428 w 184"/>
              <a:gd name="T37" fmla="*/ 8135 h 185"/>
              <a:gd name="T38" fmla="*/ 102238 w 184"/>
              <a:gd name="T39" fmla="*/ 4067 h 185"/>
              <a:gd name="T40" fmla="*/ 126776 w 184"/>
              <a:gd name="T41" fmla="*/ 0 h 185"/>
              <a:gd name="T42" fmla="*/ 148587 w 184"/>
              <a:gd name="T43" fmla="*/ 4067 h 185"/>
              <a:gd name="T44" fmla="*/ 174487 w 184"/>
              <a:gd name="T45" fmla="*/ 8135 h 185"/>
              <a:gd name="T46" fmla="*/ 194935 w 184"/>
              <a:gd name="T47" fmla="*/ 21693 h 185"/>
              <a:gd name="T48" fmla="*/ 212656 w 184"/>
              <a:gd name="T49" fmla="*/ 37963 h 185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84"/>
              <a:gd name="T76" fmla="*/ 0 h 185"/>
              <a:gd name="T77" fmla="*/ 184 w 184"/>
              <a:gd name="T78" fmla="*/ 185 h 185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84" h="185">
                <a:moveTo>
                  <a:pt x="156" y="28"/>
                </a:moveTo>
                <a:lnTo>
                  <a:pt x="177" y="57"/>
                </a:lnTo>
                <a:lnTo>
                  <a:pt x="184" y="92"/>
                </a:lnTo>
                <a:lnTo>
                  <a:pt x="177" y="128"/>
                </a:lnTo>
                <a:lnTo>
                  <a:pt x="156" y="160"/>
                </a:lnTo>
                <a:lnTo>
                  <a:pt x="143" y="172"/>
                </a:lnTo>
                <a:lnTo>
                  <a:pt x="128" y="179"/>
                </a:lnTo>
                <a:lnTo>
                  <a:pt x="109" y="185"/>
                </a:lnTo>
                <a:lnTo>
                  <a:pt x="93" y="185"/>
                </a:lnTo>
                <a:lnTo>
                  <a:pt x="75" y="185"/>
                </a:lnTo>
                <a:lnTo>
                  <a:pt x="59" y="179"/>
                </a:lnTo>
                <a:lnTo>
                  <a:pt x="41" y="172"/>
                </a:lnTo>
                <a:lnTo>
                  <a:pt x="28" y="160"/>
                </a:lnTo>
                <a:lnTo>
                  <a:pt x="6" y="128"/>
                </a:lnTo>
                <a:lnTo>
                  <a:pt x="0" y="92"/>
                </a:lnTo>
                <a:lnTo>
                  <a:pt x="6" y="57"/>
                </a:lnTo>
                <a:lnTo>
                  <a:pt x="28" y="28"/>
                </a:lnTo>
                <a:lnTo>
                  <a:pt x="41" y="16"/>
                </a:lnTo>
                <a:lnTo>
                  <a:pt x="59" y="6"/>
                </a:lnTo>
                <a:lnTo>
                  <a:pt x="75" y="3"/>
                </a:lnTo>
                <a:lnTo>
                  <a:pt x="93" y="0"/>
                </a:lnTo>
                <a:lnTo>
                  <a:pt x="109" y="3"/>
                </a:lnTo>
                <a:lnTo>
                  <a:pt x="128" y="6"/>
                </a:lnTo>
                <a:lnTo>
                  <a:pt x="143" y="16"/>
                </a:lnTo>
                <a:lnTo>
                  <a:pt x="156" y="2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87" name="Freeform 16"/>
          <p:cNvSpPr>
            <a:spLocks/>
          </p:cNvSpPr>
          <p:nvPr/>
        </p:nvSpPr>
        <p:spPr bwMode="auto">
          <a:xfrm>
            <a:off x="5986462" y="1292337"/>
            <a:ext cx="246063" cy="250825"/>
          </a:xfrm>
          <a:custGeom>
            <a:avLst/>
            <a:gdLst>
              <a:gd name="T0" fmla="*/ 212076 w 181"/>
              <a:gd name="T1" fmla="*/ 37963 h 185"/>
              <a:gd name="T2" fmla="*/ 236547 w 181"/>
              <a:gd name="T3" fmla="*/ 77281 h 185"/>
              <a:gd name="T4" fmla="*/ 246063 w 181"/>
              <a:gd name="T5" fmla="*/ 124735 h 185"/>
              <a:gd name="T6" fmla="*/ 236547 w 181"/>
              <a:gd name="T7" fmla="*/ 173544 h 185"/>
              <a:gd name="T8" fmla="*/ 212076 w 181"/>
              <a:gd name="T9" fmla="*/ 216930 h 185"/>
              <a:gd name="T10" fmla="*/ 190325 w 181"/>
              <a:gd name="T11" fmla="*/ 233199 h 185"/>
              <a:gd name="T12" fmla="*/ 169933 w 181"/>
              <a:gd name="T13" fmla="*/ 242690 h 185"/>
              <a:gd name="T14" fmla="*/ 148182 w 181"/>
              <a:gd name="T15" fmla="*/ 250825 h 185"/>
              <a:gd name="T16" fmla="*/ 123711 w 181"/>
              <a:gd name="T17" fmla="*/ 250825 h 185"/>
              <a:gd name="T18" fmla="*/ 97881 w 181"/>
              <a:gd name="T19" fmla="*/ 250825 h 185"/>
              <a:gd name="T20" fmla="*/ 76130 w 181"/>
              <a:gd name="T21" fmla="*/ 242690 h 185"/>
              <a:gd name="T22" fmla="*/ 55738 w 181"/>
              <a:gd name="T23" fmla="*/ 233199 h 185"/>
              <a:gd name="T24" fmla="*/ 33987 w 181"/>
              <a:gd name="T25" fmla="*/ 216930 h 185"/>
              <a:gd name="T26" fmla="*/ 9516 w 181"/>
              <a:gd name="T27" fmla="*/ 173544 h 185"/>
              <a:gd name="T28" fmla="*/ 0 w 181"/>
              <a:gd name="T29" fmla="*/ 124735 h 185"/>
              <a:gd name="T30" fmla="*/ 9516 w 181"/>
              <a:gd name="T31" fmla="*/ 77281 h 185"/>
              <a:gd name="T32" fmla="*/ 33987 w 181"/>
              <a:gd name="T33" fmla="*/ 37963 h 185"/>
              <a:gd name="T34" fmla="*/ 55738 w 181"/>
              <a:gd name="T35" fmla="*/ 21693 h 185"/>
              <a:gd name="T36" fmla="*/ 76130 w 181"/>
              <a:gd name="T37" fmla="*/ 8135 h 185"/>
              <a:gd name="T38" fmla="*/ 97881 w 181"/>
              <a:gd name="T39" fmla="*/ 4067 h 185"/>
              <a:gd name="T40" fmla="*/ 123711 w 181"/>
              <a:gd name="T41" fmla="*/ 0 h 185"/>
              <a:gd name="T42" fmla="*/ 148182 w 181"/>
              <a:gd name="T43" fmla="*/ 4067 h 185"/>
              <a:gd name="T44" fmla="*/ 169933 w 181"/>
              <a:gd name="T45" fmla="*/ 8135 h 185"/>
              <a:gd name="T46" fmla="*/ 190325 w 181"/>
              <a:gd name="T47" fmla="*/ 21693 h 185"/>
              <a:gd name="T48" fmla="*/ 212076 w 181"/>
              <a:gd name="T49" fmla="*/ 37963 h 185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81"/>
              <a:gd name="T76" fmla="*/ 0 h 185"/>
              <a:gd name="T77" fmla="*/ 181 w 181"/>
              <a:gd name="T78" fmla="*/ 185 h 185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81" h="185">
                <a:moveTo>
                  <a:pt x="156" y="28"/>
                </a:moveTo>
                <a:lnTo>
                  <a:pt x="174" y="57"/>
                </a:lnTo>
                <a:lnTo>
                  <a:pt x="181" y="92"/>
                </a:lnTo>
                <a:lnTo>
                  <a:pt x="174" y="128"/>
                </a:lnTo>
                <a:lnTo>
                  <a:pt x="156" y="160"/>
                </a:lnTo>
                <a:lnTo>
                  <a:pt x="140" y="172"/>
                </a:lnTo>
                <a:lnTo>
                  <a:pt x="125" y="179"/>
                </a:lnTo>
                <a:lnTo>
                  <a:pt x="109" y="185"/>
                </a:lnTo>
                <a:lnTo>
                  <a:pt x="91" y="185"/>
                </a:lnTo>
                <a:lnTo>
                  <a:pt x="72" y="185"/>
                </a:lnTo>
                <a:lnTo>
                  <a:pt x="56" y="179"/>
                </a:lnTo>
                <a:lnTo>
                  <a:pt x="41" y="172"/>
                </a:lnTo>
                <a:lnTo>
                  <a:pt x="25" y="160"/>
                </a:lnTo>
                <a:lnTo>
                  <a:pt x="7" y="128"/>
                </a:lnTo>
                <a:lnTo>
                  <a:pt x="0" y="92"/>
                </a:lnTo>
                <a:lnTo>
                  <a:pt x="7" y="57"/>
                </a:lnTo>
                <a:lnTo>
                  <a:pt x="25" y="28"/>
                </a:lnTo>
                <a:lnTo>
                  <a:pt x="41" y="16"/>
                </a:lnTo>
                <a:lnTo>
                  <a:pt x="56" y="6"/>
                </a:lnTo>
                <a:lnTo>
                  <a:pt x="72" y="3"/>
                </a:lnTo>
                <a:lnTo>
                  <a:pt x="91" y="0"/>
                </a:lnTo>
                <a:lnTo>
                  <a:pt x="109" y="3"/>
                </a:lnTo>
                <a:lnTo>
                  <a:pt x="125" y="6"/>
                </a:lnTo>
                <a:lnTo>
                  <a:pt x="140" y="16"/>
                </a:lnTo>
                <a:lnTo>
                  <a:pt x="156" y="2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88" name="Freeform 17"/>
          <p:cNvSpPr>
            <a:spLocks/>
          </p:cNvSpPr>
          <p:nvPr/>
        </p:nvSpPr>
        <p:spPr bwMode="auto">
          <a:xfrm>
            <a:off x="6519862" y="1292337"/>
            <a:ext cx="241300" cy="250825"/>
          </a:xfrm>
          <a:custGeom>
            <a:avLst/>
            <a:gdLst>
              <a:gd name="T0" fmla="*/ 207218 w 177"/>
              <a:gd name="T1" fmla="*/ 37963 h 185"/>
              <a:gd name="T2" fmla="*/ 233120 w 177"/>
              <a:gd name="T3" fmla="*/ 77281 h 185"/>
              <a:gd name="T4" fmla="*/ 241300 w 177"/>
              <a:gd name="T5" fmla="*/ 124735 h 185"/>
              <a:gd name="T6" fmla="*/ 233120 w 177"/>
              <a:gd name="T7" fmla="*/ 173544 h 185"/>
              <a:gd name="T8" fmla="*/ 207218 w 177"/>
              <a:gd name="T9" fmla="*/ 216930 h 185"/>
              <a:gd name="T10" fmla="*/ 186769 w 177"/>
              <a:gd name="T11" fmla="*/ 233199 h 185"/>
              <a:gd name="T12" fmla="*/ 164956 w 177"/>
              <a:gd name="T13" fmla="*/ 242690 h 185"/>
              <a:gd name="T14" fmla="*/ 143144 w 177"/>
              <a:gd name="T15" fmla="*/ 250825 h 185"/>
              <a:gd name="T16" fmla="*/ 122695 w 177"/>
              <a:gd name="T17" fmla="*/ 250825 h 185"/>
              <a:gd name="T18" fmla="*/ 96793 w 177"/>
              <a:gd name="T19" fmla="*/ 250825 h 185"/>
              <a:gd name="T20" fmla="*/ 76343 w 177"/>
              <a:gd name="T21" fmla="*/ 242690 h 185"/>
              <a:gd name="T22" fmla="*/ 54531 w 177"/>
              <a:gd name="T23" fmla="*/ 233199 h 185"/>
              <a:gd name="T24" fmla="*/ 34082 w 177"/>
              <a:gd name="T25" fmla="*/ 216930 h 185"/>
              <a:gd name="T26" fmla="*/ 8180 w 177"/>
              <a:gd name="T27" fmla="*/ 173544 h 185"/>
              <a:gd name="T28" fmla="*/ 0 w 177"/>
              <a:gd name="T29" fmla="*/ 124735 h 185"/>
              <a:gd name="T30" fmla="*/ 8180 w 177"/>
              <a:gd name="T31" fmla="*/ 77281 h 185"/>
              <a:gd name="T32" fmla="*/ 34082 w 177"/>
              <a:gd name="T33" fmla="*/ 37963 h 185"/>
              <a:gd name="T34" fmla="*/ 54531 w 177"/>
              <a:gd name="T35" fmla="*/ 21693 h 185"/>
              <a:gd name="T36" fmla="*/ 76343 w 177"/>
              <a:gd name="T37" fmla="*/ 8135 h 185"/>
              <a:gd name="T38" fmla="*/ 96793 w 177"/>
              <a:gd name="T39" fmla="*/ 4067 h 185"/>
              <a:gd name="T40" fmla="*/ 122695 w 177"/>
              <a:gd name="T41" fmla="*/ 0 h 185"/>
              <a:gd name="T42" fmla="*/ 143144 w 177"/>
              <a:gd name="T43" fmla="*/ 4067 h 185"/>
              <a:gd name="T44" fmla="*/ 164956 w 177"/>
              <a:gd name="T45" fmla="*/ 8135 h 185"/>
              <a:gd name="T46" fmla="*/ 186769 w 177"/>
              <a:gd name="T47" fmla="*/ 21693 h 185"/>
              <a:gd name="T48" fmla="*/ 207218 w 177"/>
              <a:gd name="T49" fmla="*/ 37963 h 185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77"/>
              <a:gd name="T76" fmla="*/ 0 h 185"/>
              <a:gd name="T77" fmla="*/ 177 w 177"/>
              <a:gd name="T78" fmla="*/ 185 h 185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77" h="185">
                <a:moveTo>
                  <a:pt x="152" y="28"/>
                </a:moveTo>
                <a:lnTo>
                  <a:pt x="171" y="57"/>
                </a:lnTo>
                <a:lnTo>
                  <a:pt x="177" y="92"/>
                </a:lnTo>
                <a:lnTo>
                  <a:pt x="171" y="128"/>
                </a:lnTo>
                <a:lnTo>
                  <a:pt x="152" y="160"/>
                </a:lnTo>
                <a:lnTo>
                  <a:pt x="137" y="172"/>
                </a:lnTo>
                <a:lnTo>
                  <a:pt x="121" y="179"/>
                </a:lnTo>
                <a:lnTo>
                  <a:pt x="105" y="185"/>
                </a:lnTo>
                <a:lnTo>
                  <a:pt x="90" y="185"/>
                </a:lnTo>
                <a:lnTo>
                  <a:pt x="71" y="185"/>
                </a:lnTo>
                <a:lnTo>
                  <a:pt x="56" y="179"/>
                </a:lnTo>
                <a:lnTo>
                  <a:pt x="40" y="172"/>
                </a:lnTo>
                <a:lnTo>
                  <a:pt x="25" y="160"/>
                </a:lnTo>
                <a:lnTo>
                  <a:pt x="6" y="128"/>
                </a:lnTo>
                <a:lnTo>
                  <a:pt x="0" y="92"/>
                </a:lnTo>
                <a:lnTo>
                  <a:pt x="6" y="57"/>
                </a:lnTo>
                <a:lnTo>
                  <a:pt x="25" y="28"/>
                </a:lnTo>
                <a:lnTo>
                  <a:pt x="40" y="16"/>
                </a:lnTo>
                <a:lnTo>
                  <a:pt x="56" y="6"/>
                </a:lnTo>
                <a:lnTo>
                  <a:pt x="71" y="3"/>
                </a:lnTo>
                <a:lnTo>
                  <a:pt x="90" y="0"/>
                </a:lnTo>
                <a:lnTo>
                  <a:pt x="105" y="3"/>
                </a:lnTo>
                <a:lnTo>
                  <a:pt x="121" y="6"/>
                </a:lnTo>
                <a:lnTo>
                  <a:pt x="137" y="16"/>
                </a:lnTo>
                <a:lnTo>
                  <a:pt x="152" y="2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89" name="Freeform 18"/>
          <p:cNvSpPr>
            <a:spLocks/>
          </p:cNvSpPr>
          <p:nvPr/>
        </p:nvSpPr>
        <p:spPr bwMode="auto">
          <a:xfrm>
            <a:off x="7599362" y="1797162"/>
            <a:ext cx="244475" cy="257175"/>
          </a:xfrm>
          <a:custGeom>
            <a:avLst/>
            <a:gdLst>
              <a:gd name="T0" fmla="*/ 33955 w 180"/>
              <a:gd name="T1" fmla="*/ 39461 h 189"/>
              <a:gd name="T2" fmla="*/ 8149 w 180"/>
              <a:gd name="T3" fmla="*/ 77561 h 189"/>
              <a:gd name="T4" fmla="*/ 0 w 180"/>
              <a:gd name="T5" fmla="*/ 126546 h 189"/>
              <a:gd name="T6" fmla="*/ 8149 w 180"/>
              <a:gd name="T7" fmla="*/ 174171 h 189"/>
              <a:gd name="T8" fmla="*/ 33955 w 180"/>
              <a:gd name="T9" fmla="*/ 217714 h 189"/>
              <a:gd name="T10" fmla="*/ 54328 w 180"/>
              <a:gd name="T11" fmla="*/ 235404 h 189"/>
              <a:gd name="T12" fmla="*/ 76059 w 180"/>
              <a:gd name="T13" fmla="*/ 247650 h 189"/>
              <a:gd name="T14" fmla="*/ 97790 w 180"/>
              <a:gd name="T15" fmla="*/ 251732 h 189"/>
              <a:gd name="T16" fmla="*/ 122238 w 180"/>
              <a:gd name="T17" fmla="*/ 257175 h 189"/>
              <a:gd name="T18" fmla="*/ 148043 w 180"/>
              <a:gd name="T19" fmla="*/ 251732 h 189"/>
              <a:gd name="T20" fmla="*/ 168416 w 180"/>
              <a:gd name="T21" fmla="*/ 247650 h 189"/>
              <a:gd name="T22" fmla="*/ 190147 w 180"/>
              <a:gd name="T23" fmla="*/ 235404 h 189"/>
              <a:gd name="T24" fmla="*/ 210520 w 180"/>
              <a:gd name="T25" fmla="*/ 217714 h 189"/>
              <a:gd name="T26" fmla="*/ 236326 w 180"/>
              <a:gd name="T27" fmla="*/ 174171 h 189"/>
              <a:gd name="T28" fmla="*/ 244475 w 180"/>
              <a:gd name="T29" fmla="*/ 126546 h 189"/>
              <a:gd name="T30" fmla="*/ 236326 w 180"/>
              <a:gd name="T31" fmla="*/ 77561 h 189"/>
              <a:gd name="T32" fmla="*/ 210520 w 180"/>
              <a:gd name="T33" fmla="*/ 39461 h 189"/>
              <a:gd name="T34" fmla="*/ 190147 w 180"/>
              <a:gd name="T35" fmla="*/ 21771 h 189"/>
              <a:gd name="T36" fmla="*/ 168416 w 180"/>
              <a:gd name="T37" fmla="*/ 8164 h 189"/>
              <a:gd name="T38" fmla="*/ 148043 w 180"/>
              <a:gd name="T39" fmla="*/ 4082 h 189"/>
              <a:gd name="T40" fmla="*/ 122238 w 180"/>
              <a:gd name="T41" fmla="*/ 0 h 189"/>
              <a:gd name="T42" fmla="*/ 97790 w 180"/>
              <a:gd name="T43" fmla="*/ 4082 h 189"/>
              <a:gd name="T44" fmla="*/ 76059 w 180"/>
              <a:gd name="T45" fmla="*/ 8164 h 189"/>
              <a:gd name="T46" fmla="*/ 54328 w 180"/>
              <a:gd name="T47" fmla="*/ 21771 h 189"/>
              <a:gd name="T48" fmla="*/ 33955 w 180"/>
              <a:gd name="T49" fmla="*/ 39461 h 189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80"/>
              <a:gd name="T76" fmla="*/ 0 h 189"/>
              <a:gd name="T77" fmla="*/ 180 w 180"/>
              <a:gd name="T78" fmla="*/ 189 h 189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80" h="189">
                <a:moveTo>
                  <a:pt x="25" y="29"/>
                </a:moveTo>
                <a:lnTo>
                  <a:pt x="6" y="57"/>
                </a:lnTo>
                <a:lnTo>
                  <a:pt x="0" y="93"/>
                </a:lnTo>
                <a:lnTo>
                  <a:pt x="6" y="128"/>
                </a:lnTo>
                <a:lnTo>
                  <a:pt x="25" y="160"/>
                </a:lnTo>
                <a:lnTo>
                  <a:pt x="40" y="173"/>
                </a:lnTo>
                <a:lnTo>
                  <a:pt x="56" y="182"/>
                </a:lnTo>
                <a:lnTo>
                  <a:pt x="72" y="185"/>
                </a:lnTo>
                <a:lnTo>
                  <a:pt x="90" y="189"/>
                </a:lnTo>
                <a:lnTo>
                  <a:pt x="109" y="185"/>
                </a:lnTo>
                <a:lnTo>
                  <a:pt x="124" y="182"/>
                </a:lnTo>
                <a:lnTo>
                  <a:pt x="140" y="173"/>
                </a:lnTo>
                <a:lnTo>
                  <a:pt x="155" y="160"/>
                </a:lnTo>
                <a:lnTo>
                  <a:pt x="174" y="128"/>
                </a:lnTo>
                <a:lnTo>
                  <a:pt x="180" y="93"/>
                </a:lnTo>
                <a:lnTo>
                  <a:pt x="174" y="57"/>
                </a:lnTo>
                <a:lnTo>
                  <a:pt x="155" y="29"/>
                </a:lnTo>
                <a:lnTo>
                  <a:pt x="140" y="16"/>
                </a:lnTo>
                <a:lnTo>
                  <a:pt x="124" y="6"/>
                </a:lnTo>
                <a:lnTo>
                  <a:pt x="109" y="3"/>
                </a:lnTo>
                <a:lnTo>
                  <a:pt x="90" y="0"/>
                </a:lnTo>
                <a:lnTo>
                  <a:pt x="72" y="3"/>
                </a:lnTo>
                <a:lnTo>
                  <a:pt x="56" y="6"/>
                </a:lnTo>
                <a:lnTo>
                  <a:pt x="40" y="16"/>
                </a:lnTo>
                <a:lnTo>
                  <a:pt x="25" y="2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90" name="Freeform 19"/>
          <p:cNvSpPr>
            <a:spLocks/>
          </p:cNvSpPr>
          <p:nvPr/>
        </p:nvSpPr>
        <p:spPr bwMode="auto">
          <a:xfrm>
            <a:off x="7843837" y="1543162"/>
            <a:ext cx="246063" cy="258762"/>
          </a:xfrm>
          <a:custGeom>
            <a:avLst/>
            <a:gdLst>
              <a:gd name="T0" fmla="*/ 34175 w 180"/>
              <a:gd name="T1" fmla="*/ 39704 h 189"/>
              <a:gd name="T2" fmla="*/ 9569 w 180"/>
              <a:gd name="T3" fmla="*/ 79409 h 189"/>
              <a:gd name="T4" fmla="*/ 0 w 180"/>
              <a:gd name="T5" fmla="*/ 127328 h 189"/>
              <a:gd name="T6" fmla="*/ 9569 w 180"/>
              <a:gd name="T7" fmla="*/ 175247 h 189"/>
              <a:gd name="T8" fmla="*/ 34175 w 180"/>
              <a:gd name="T9" fmla="*/ 219059 h 189"/>
              <a:gd name="T10" fmla="*/ 56048 w 180"/>
              <a:gd name="T11" fmla="*/ 236857 h 189"/>
              <a:gd name="T12" fmla="*/ 76553 w 180"/>
              <a:gd name="T13" fmla="*/ 250548 h 189"/>
              <a:gd name="T14" fmla="*/ 98425 w 180"/>
              <a:gd name="T15" fmla="*/ 254656 h 189"/>
              <a:gd name="T16" fmla="*/ 123032 w 180"/>
              <a:gd name="T17" fmla="*/ 258763 h 189"/>
              <a:gd name="T18" fmla="*/ 149005 w 180"/>
              <a:gd name="T19" fmla="*/ 254656 h 189"/>
              <a:gd name="T20" fmla="*/ 170877 w 180"/>
              <a:gd name="T21" fmla="*/ 250548 h 189"/>
              <a:gd name="T22" fmla="*/ 191382 w 180"/>
              <a:gd name="T23" fmla="*/ 236857 h 189"/>
              <a:gd name="T24" fmla="*/ 213255 w 180"/>
              <a:gd name="T25" fmla="*/ 219059 h 189"/>
              <a:gd name="T26" fmla="*/ 237861 w 180"/>
              <a:gd name="T27" fmla="*/ 175247 h 189"/>
              <a:gd name="T28" fmla="*/ 246063 w 180"/>
              <a:gd name="T29" fmla="*/ 127328 h 189"/>
              <a:gd name="T30" fmla="*/ 237861 w 180"/>
              <a:gd name="T31" fmla="*/ 79409 h 189"/>
              <a:gd name="T32" fmla="*/ 213255 w 180"/>
              <a:gd name="T33" fmla="*/ 39704 h 189"/>
              <a:gd name="T34" fmla="*/ 191382 w 180"/>
              <a:gd name="T35" fmla="*/ 21906 h 189"/>
              <a:gd name="T36" fmla="*/ 170877 w 180"/>
              <a:gd name="T37" fmla="*/ 9584 h 189"/>
              <a:gd name="T38" fmla="*/ 149005 w 180"/>
              <a:gd name="T39" fmla="*/ 4107 h 189"/>
              <a:gd name="T40" fmla="*/ 123032 w 180"/>
              <a:gd name="T41" fmla="*/ 0 h 189"/>
              <a:gd name="T42" fmla="*/ 98425 w 180"/>
              <a:gd name="T43" fmla="*/ 4107 h 189"/>
              <a:gd name="T44" fmla="*/ 76553 w 180"/>
              <a:gd name="T45" fmla="*/ 9584 h 189"/>
              <a:gd name="T46" fmla="*/ 56048 w 180"/>
              <a:gd name="T47" fmla="*/ 21906 h 189"/>
              <a:gd name="T48" fmla="*/ 34175 w 180"/>
              <a:gd name="T49" fmla="*/ 39704 h 189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80"/>
              <a:gd name="T76" fmla="*/ 0 h 189"/>
              <a:gd name="T77" fmla="*/ 180 w 180"/>
              <a:gd name="T78" fmla="*/ 189 h 189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80" h="189">
                <a:moveTo>
                  <a:pt x="25" y="29"/>
                </a:moveTo>
                <a:lnTo>
                  <a:pt x="7" y="58"/>
                </a:lnTo>
                <a:lnTo>
                  <a:pt x="0" y="93"/>
                </a:lnTo>
                <a:lnTo>
                  <a:pt x="7" y="128"/>
                </a:lnTo>
                <a:lnTo>
                  <a:pt x="25" y="160"/>
                </a:lnTo>
                <a:lnTo>
                  <a:pt x="41" y="173"/>
                </a:lnTo>
                <a:lnTo>
                  <a:pt x="56" y="183"/>
                </a:lnTo>
                <a:lnTo>
                  <a:pt x="72" y="186"/>
                </a:lnTo>
                <a:lnTo>
                  <a:pt x="90" y="189"/>
                </a:lnTo>
                <a:lnTo>
                  <a:pt x="109" y="186"/>
                </a:lnTo>
                <a:lnTo>
                  <a:pt x="125" y="183"/>
                </a:lnTo>
                <a:lnTo>
                  <a:pt x="140" y="173"/>
                </a:lnTo>
                <a:lnTo>
                  <a:pt x="156" y="160"/>
                </a:lnTo>
                <a:lnTo>
                  <a:pt x="174" y="128"/>
                </a:lnTo>
                <a:lnTo>
                  <a:pt x="180" y="93"/>
                </a:lnTo>
                <a:lnTo>
                  <a:pt x="174" y="58"/>
                </a:lnTo>
                <a:lnTo>
                  <a:pt x="156" y="29"/>
                </a:lnTo>
                <a:lnTo>
                  <a:pt x="140" y="16"/>
                </a:lnTo>
                <a:lnTo>
                  <a:pt x="125" y="7"/>
                </a:lnTo>
                <a:lnTo>
                  <a:pt x="109" y="3"/>
                </a:lnTo>
                <a:lnTo>
                  <a:pt x="90" y="0"/>
                </a:lnTo>
                <a:lnTo>
                  <a:pt x="72" y="3"/>
                </a:lnTo>
                <a:lnTo>
                  <a:pt x="56" y="7"/>
                </a:lnTo>
                <a:lnTo>
                  <a:pt x="41" y="16"/>
                </a:lnTo>
                <a:lnTo>
                  <a:pt x="25" y="2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91" name="Freeform 20"/>
          <p:cNvSpPr>
            <a:spLocks/>
          </p:cNvSpPr>
          <p:nvPr/>
        </p:nvSpPr>
        <p:spPr bwMode="auto">
          <a:xfrm>
            <a:off x="8089900" y="1292337"/>
            <a:ext cx="246062" cy="250825"/>
          </a:xfrm>
          <a:custGeom>
            <a:avLst/>
            <a:gdLst>
              <a:gd name="T0" fmla="*/ 33986 w 181"/>
              <a:gd name="T1" fmla="*/ 37963 h 185"/>
              <a:gd name="T2" fmla="*/ 9516 w 181"/>
              <a:gd name="T3" fmla="*/ 77281 h 185"/>
              <a:gd name="T4" fmla="*/ 0 w 181"/>
              <a:gd name="T5" fmla="*/ 124735 h 185"/>
              <a:gd name="T6" fmla="*/ 9516 w 181"/>
              <a:gd name="T7" fmla="*/ 173544 h 185"/>
              <a:gd name="T8" fmla="*/ 33986 w 181"/>
              <a:gd name="T9" fmla="*/ 216930 h 185"/>
              <a:gd name="T10" fmla="*/ 55738 w 181"/>
              <a:gd name="T11" fmla="*/ 233199 h 185"/>
              <a:gd name="T12" fmla="*/ 76130 w 181"/>
              <a:gd name="T13" fmla="*/ 242690 h 185"/>
              <a:gd name="T14" fmla="*/ 97881 w 181"/>
              <a:gd name="T15" fmla="*/ 250825 h 185"/>
              <a:gd name="T16" fmla="*/ 123711 w 181"/>
              <a:gd name="T17" fmla="*/ 250825 h 185"/>
              <a:gd name="T18" fmla="*/ 148181 w 181"/>
              <a:gd name="T19" fmla="*/ 250825 h 185"/>
              <a:gd name="T20" fmla="*/ 169932 w 181"/>
              <a:gd name="T21" fmla="*/ 242690 h 185"/>
              <a:gd name="T22" fmla="*/ 190324 w 181"/>
              <a:gd name="T23" fmla="*/ 233199 h 185"/>
              <a:gd name="T24" fmla="*/ 212076 w 181"/>
              <a:gd name="T25" fmla="*/ 216930 h 185"/>
              <a:gd name="T26" fmla="*/ 236546 w 181"/>
              <a:gd name="T27" fmla="*/ 173544 h 185"/>
              <a:gd name="T28" fmla="*/ 246062 w 181"/>
              <a:gd name="T29" fmla="*/ 124735 h 185"/>
              <a:gd name="T30" fmla="*/ 236546 w 181"/>
              <a:gd name="T31" fmla="*/ 77281 h 185"/>
              <a:gd name="T32" fmla="*/ 212076 w 181"/>
              <a:gd name="T33" fmla="*/ 37963 h 185"/>
              <a:gd name="T34" fmla="*/ 190324 w 181"/>
              <a:gd name="T35" fmla="*/ 21693 h 185"/>
              <a:gd name="T36" fmla="*/ 169932 w 181"/>
              <a:gd name="T37" fmla="*/ 8135 h 185"/>
              <a:gd name="T38" fmla="*/ 148181 w 181"/>
              <a:gd name="T39" fmla="*/ 4067 h 185"/>
              <a:gd name="T40" fmla="*/ 123711 w 181"/>
              <a:gd name="T41" fmla="*/ 0 h 185"/>
              <a:gd name="T42" fmla="*/ 97881 w 181"/>
              <a:gd name="T43" fmla="*/ 4067 h 185"/>
              <a:gd name="T44" fmla="*/ 76130 w 181"/>
              <a:gd name="T45" fmla="*/ 8135 h 185"/>
              <a:gd name="T46" fmla="*/ 55738 w 181"/>
              <a:gd name="T47" fmla="*/ 21693 h 185"/>
              <a:gd name="T48" fmla="*/ 33986 w 181"/>
              <a:gd name="T49" fmla="*/ 37963 h 185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81"/>
              <a:gd name="T76" fmla="*/ 0 h 185"/>
              <a:gd name="T77" fmla="*/ 181 w 181"/>
              <a:gd name="T78" fmla="*/ 185 h 185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81" h="185">
                <a:moveTo>
                  <a:pt x="25" y="28"/>
                </a:moveTo>
                <a:lnTo>
                  <a:pt x="7" y="57"/>
                </a:lnTo>
                <a:lnTo>
                  <a:pt x="0" y="92"/>
                </a:lnTo>
                <a:lnTo>
                  <a:pt x="7" y="128"/>
                </a:lnTo>
                <a:lnTo>
                  <a:pt x="25" y="160"/>
                </a:lnTo>
                <a:lnTo>
                  <a:pt x="41" y="172"/>
                </a:lnTo>
                <a:lnTo>
                  <a:pt x="56" y="179"/>
                </a:lnTo>
                <a:lnTo>
                  <a:pt x="72" y="185"/>
                </a:lnTo>
                <a:lnTo>
                  <a:pt x="91" y="185"/>
                </a:lnTo>
                <a:lnTo>
                  <a:pt x="109" y="185"/>
                </a:lnTo>
                <a:lnTo>
                  <a:pt x="125" y="179"/>
                </a:lnTo>
                <a:lnTo>
                  <a:pt x="140" y="172"/>
                </a:lnTo>
                <a:lnTo>
                  <a:pt x="156" y="160"/>
                </a:lnTo>
                <a:lnTo>
                  <a:pt x="174" y="128"/>
                </a:lnTo>
                <a:lnTo>
                  <a:pt x="181" y="92"/>
                </a:lnTo>
                <a:lnTo>
                  <a:pt x="174" y="57"/>
                </a:lnTo>
                <a:lnTo>
                  <a:pt x="156" y="28"/>
                </a:lnTo>
                <a:lnTo>
                  <a:pt x="140" y="16"/>
                </a:lnTo>
                <a:lnTo>
                  <a:pt x="125" y="6"/>
                </a:lnTo>
                <a:lnTo>
                  <a:pt x="109" y="3"/>
                </a:lnTo>
                <a:lnTo>
                  <a:pt x="91" y="0"/>
                </a:lnTo>
                <a:lnTo>
                  <a:pt x="72" y="3"/>
                </a:lnTo>
                <a:lnTo>
                  <a:pt x="56" y="6"/>
                </a:lnTo>
                <a:lnTo>
                  <a:pt x="41" y="16"/>
                </a:lnTo>
                <a:lnTo>
                  <a:pt x="25" y="2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92" name="Freeform 21"/>
          <p:cNvSpPr>
            <a:spLocks/>
          </p:cNvSpPr>
          <p:nvPr/>
        </p:nvSpPr>
        <p:spPr bwMode="auto">
          <a:xfrm>
            <a:off x="7065962" y="1797162"/>
            <a:ext cx="246063" cy="257175"/>
          </a:xfrm>
          <a:custGeom>
            <a:avLst/>
            <a:gdLst>
              <a:gd name="T0" fmla="*/ 32808 w 180"/>
              <a:gd name="T1" fmla="*/ 39461 h 189"/>
              <a:gd name="T2" fmla="*/ 8202 w 180"/>
              <a:gd name="T3" fmla="*/ 77561 h 189"/>
              <a:gd name="T4" fmla="*/ 0 w 180"/>
              <a:gd name="T5" fmla="*/ 126546 h 189"/>
              <a:gd name="T6" fmla="*/ 8202 w 180"/>
              <a:gd name="T7" fmla="*/ 174171 h 189"/>
              <a:gd name="T8" fmla="*/ 32808 w 180"/>
              <a:gd name="T9" fmla="*/ 217714 h 189"/>
              <a:gd name="T10" fmla="*/ 54681 w 180"/>
              <a:gd name="T11" fmla="*/ 235404 h 189"/>
              <a:gd name="T12" fmla="*/ 76553 w 180"/>
              <a:gd name="T13" fmla="*/ 247650 h 189"/>
              <a:gd name="T14" fmla="*/ 97058 w 180"/>
              <a:gd name="T15" fmla="*/ 251732 h 189"/>
              <a:gd name="T16" fmla="*/ 123032 w 180"/>
              <a:gd name="T17" fmla="*/ 257175 h 189"/>
              <a:gd name="T18" fmla="*/ 147638 w 180"/>
              <a:gd name="T19" fmla="*/ 251732 h 189"/>
              <a:gd name="T20" fmla="*/ 169510 w 180"/>
              <a:gd name="T21" fmla="*/ 247650 h 189"/>
              <a:gd name="T22" fmla="*/ 190015 w 180"/>
              <a:gd name="T23" fmla="*/ 235404 h 189"/>
              <a:gd name="T24" fmla="*/ 211888 w 180"/>
              <a:gd name="T25" fmla="*/ 217714 h 189"/>
              <a:gd name="T26" fmla="*/ 237861 w 180"/>
              <a:gd name="T27" fmla="*/ 174171 h 189"/>
              <a:gd name="T28" fmla="*/ 246063 w 180"/>
              <a:gd name="T29" fmla="*/ 126546 h 189"/>
              <a:gd name="T30" fmla="*/ 237861 w 180"/>
              <a:gd name="T31" fmla="*/ 77561 h 189"/>
              <a:gd name="T32" fmla="*/ 211888 w 180"/>
              <a:gd name="T33" fmla="*/ 39461 h 189"/>
              <a:gd name="T34" fmla="*/ 190015 w 180"/>
              <a:gd name="T35" fmla="*/ 21771 h 189"/>
              <a:gd name="T36" fmla="*/ 169510 w 180"/>
              <a:gd name="T37" fmla="*/ 8164 h 189"/>
              <a:gd name="T38" fmla="*/ 147638 w 180"/>
              <a:gd name="T39" fmla="*/ 4082 h 189"/>
              <a:gd name="T40" fmla="*/ 123032 w 180"/>
              <a:gd name="T41" fmla="*/ 0 h 189"/>
              <a:gd name="T42" fmla="*/ 97058 w 180"/>
              <a:gd name="T43" fmla="*/ 4082 h 189"/>
              <a:gd name="T44" fmla="*/ 76553 w 180"/>
              <a:gd name="T45" fmla="*/ 8164 h 189"/>
              <a:gd name="T46" fmla="*/ 54681 w 180"/>
              <a:gd name="T47" fmla="*/ 21771 h 189"/>
              <a:gd name="T48" fmla="*/ 32808 w 180"/>
              <a:gd name="T49" fmla="*/ 39461 h 189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80"/>
              <a:gd name="T76" fmla="*/ 0 h 189"/>
              <a:gd name="T77" fmla="*/ 180 w 180"/>
              <a:gd name="T78" fmla="*/ 189 h 189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80" h="189">
                <a:moveTo>
                  <a:pt x="24" y="29"/>
                </a:moveTo>
                <a:lnTo>
                  <a:pt x="6" y="57"/>
                </a:lnTo>
                <a:lnTo>
                  <a:pt x="0" y="93"/>
                </a:lnTo>
                <a:lnTo>
                  <a:pt x="6" y="128"/>
                </a:lnTo>
                <a:lnTo>
                  <a:pt x="24" y="160"/>
                </a:lnTo>
                <a:lnTo>
                  <a:pt x="40" y="173"/>
                </a:lnTo>
                <a:lnTo>
                  <a:pt x="56" y="182"/>
                </a:lnTo>
                <a:lnTo>
                  <a:pt x="71" y="185"/>
                </a:lnTo>
                <a:lnTo>
                  <a:pt x="90" y="189"/>
                </a:lnTo>
                <a:lnTo>
                  <a:pt x="108" y="185"/>
                </a:lnTo>
                <a:lnTo>
                  <a:pt x="124" y="182"/>
                </a:lnTo>
                <a:lnTo>
                  <a:pt x="139" y="173"/>
                </a:lnTo>
                <a:lnTo>
                  <a:pt x="155" y="160"/>
                </a:lnTo>
                <a:lnTo>
                  <a:pt x="174" y="128"/>
                </a:lnTo>
                <a:lnTo>
                  <a:pt x="180" y="93"/>
                </a:lnTo>
                <a:lnTo>
                  <a:pt x="174" y="57"/>
                </a:lnTo>
                <a:lnTo>
                  <a:pt x="155" y="29"/>
                </a:lnTo>
                <a:lnTo>
                  <a:pt x="139" y="16"/>
                </a:lnTo>
                <a:lnTo>
                  <a:pt x="124" y="6"/>
                </a:lnTo>
                <a:lnTo>
                  <a:pt x="108" y="3"/>
                </a:lnTo>
                <a:lnTo>
                  <a:pt x="90" y="0"/>
                </a:lnTo>
                <a:lnTo>
                  <a:pt x="71" y="3"/>
                </a:lnTo>
                <a:lnTo>
                  <a:pt x="56" y="6"/>
                </a:lnTo>
                <a:lnTo>
                  <a:pt x="40" y="16"/>
                </a:lnTo>
                <a:lnTo>
                  <a:pt x="24" y="2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93" name="Freeform 22"/>
          <p:cNvSpPr>
            <a:spLocks/>
          </p:cNvSpPr>
          <p:nvPr/>
        </p:nvSpPr>
        <p:spPr bwMode="auto">
          <a:xfrm>
            <a:off x="7312025" y="1543162"/>
            <a:ext cx="244475" cy="258762"/>
          </a:xfrm>
          <a:custGeom>
            <a:avLst/>
            <a:gdLst>
              <a:gd name="T0" fmla="*/ 33955 w 180"/>
              <a:gd name="T1" fmla="*/ 39704 h 189"/>
              <a:gd name="T2" fmla="*/ 8149 w 180"/>
              <a:gd name="T3" fmla="*/ 79409 h 189"/>
              <a:gd name="T4" fmla="*/ 0 w 180"/>
              <a:gd name="T5" fmla="*/ 127328 h 189"/>
              <a:gd name="T6" fmla="*/ 8149 w 180"/>
              <a:gd name="T7" fmla="*/ 175247 h 189"/>
              <a:gd name="T8" fmla="*/ 33955 w 180"/>
              <a:gd name="T9" fmla="*/ 219059 h 189"/>
              <a:gd name="T10" fmla="*/ 54328 w 180"/>
              <a:gd name="T11" fmla="*/ 236857 h 189"/>
              <a:gd name="T12" fmla="*/ 76059 w 180"/>
              <a:gd name="T13" fmla="*/ 250548 h 189"/>
              <a:gd name="T14" fmla="*/ 96432 w 180"/>
              <a:gd name="T15" fmla="*/ 254656 h 189"/>
              <a:gd name="T16" fmla="*/ 122238 w 180"/>
              <a:gd name="T17" fmla="*/ 258763 h 189"/>
              <a:gd name="T18" fmla="*/ 148043 w 180"/>
              <a:gd name="T19" fmla="*/ 254656 h 189"/>
              <a:gd name="T20" fmla="*/ 168416 w 180"/>
              <a:gd name="T21" fmla="*/ 250548 h 189"/>
              <a:gd name="T22" fmla="*/ 190147 w 180"/>
              <a:gd name="T23" fmla="*/ 236857 h 189"/>
              <a:gd name="T24" fmla="*/ 210520 w 180"/>
              <a:gd name="T25" fmla="*/ 219059 h 189"/>
              <a:gd name="T26" fmla="*/ 236326 w 180"/>
              <a:gd name="T27" fmla="*/ 175247 h 189"/>
              <a:gd name="T28" fmla="*/ 244475 w 180"/>
              <a:gd name="T29" fmla="*/ 127328 h 189"/>
              <a:gd name="T30" fmla="*/ 236326 w 180"/>
              <a:gd name="T31" fmla="*/ 79409 h 189"/>
              <a:gd name="T32" fmla="*/ 210520 w 180"/>
              <a:gd name="T33" fmla="*/ 39704 h 189"/>
              <a:gd name="T34" fmla="*/ 190147 w 180"/>
              <a:gd name="T35" fmla="*/ 21906 h 189"/>
              <a:gd name="T36" fmla="*/ 168416 w 180"/>
              <a:gd name="T37" fmla="*/ 9584 h 189"/>
              <a:gd name="T38" fmla="*/ 148043 w 180"/>
              <a:gd name="T39" fmla="*/ 4107 h 189"/>
              <a:gd name="T40" fmla="*/ 122238 w 180"/>
              <a:gd name="T41" fmla="*/ 0 h 189"/>
              <a:gd name="T42" fmla="*/ 96432 w 180"/>
              <a:gd name="T43" fmla="*/ 4107 h 189"/>
              <a:gd name="T44" fmla="*/ 76059 w 180"/>
              <a:gd name="T45" fmla="*/ 9584 h 189"/>
              <a:gd name="T46" fmla="*/ 54328 w 180"/>
              <a:gd name="T47" fmla="*/ 21906 h 189"/>
              <a:gd name="T48" fmla="*/ 33955 w 180"/>
              <a:gd name="T49" fmla="*/ 39704 h 189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80"/>
              <a:gd name="T76" fmla="*/ 0 h 189"/>
              <a:gd name="T77" fmla="*/ 180 w 180"/>
              <a:gd name="T78" fmla="*/ 189 h 189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80" h="189">
                <a:moveTo>
                  <a:pt x="25" y="29"/>
                </a:moveTo>
                <a:lnTo>
                  <a:pt x="6" y="58"/>
                </a:lnTo>
                <a:lnTo>
                  <a:pt x="0" y="93"/>
                </a:lnTo>
                <a:lnTo>
                  <a:pt x="6" y="128"/>
                </a:lnTo>
                <a:lnTo>
                  <a:pt x="25" y="160"/>
                </a:lnTo>
                <a:lnTo>
                  <a:pt x="40" y="173"/>
                </a:lnTo>
                <a:lnTo>
                  <a:pt x="56" y="183"/>
                </a:lnTo>
                <a:lnTo>
                  <a:pt x="71" y="186"/>
                </a:lnTo>
                <a:lnTo>
                  <a:pt x="90" y="189"/>
                </a:lnTo>
                <a:lnTo>
                  <a:pt x="109" y="186"/>
                </a:lnTo>
                <a:lnTo>
                  <a:pt x="124" y="183"/>
                </a:lnTo>
                <a:lnTo>
                  <a:pt x="140" y="173"/>
                </a:lnTo>
                <a:lnTo>
                  <a:pt x="155" y="160"/>
                </a:lnTo>
                <a:lnTo>
                  <a:pt x="174" y="128"/>
                </a:lnTo>
                <a:lnTo>
                  <a:pt x="180" y="93"/>
                </a:lnTo>
                <a:lnTo>
                  <a:pt x="174" y="58"/>
                </a:lnTo>
                <a:lnTo>
                  <a:pt x="155" y="29"/>
                </a:lnTo>
                <a:lnTo>
                  <a:pt x="140" y="16"/>
                </a:lnTo>
                <a:lnTo>
                  <a:pt x="124" y="7"/>
                </a:lnTo>
                <a:lnTo>
                  <a:pt x="109" y="3"/>
                </a:lnTo>
                <a:lnTo>
                  <a:pt x="90" y="0"/>
                </a:lnTo>
                <a:lnTo>
                  <a:pt x="71" y="3"/>
                </a:lnTo>
                <a:lnTo>
                  <a:pt x="56" y="7"/>
                </a:lnTo>
                <a:lnTo>
                  <a:pt x="40" y="16"/>
                </a:lnTo>
                <a:lnTo>
                  <a:pt x="25" y="2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94" name="Freeform 23"/>
          <p:cNvSpPr>
            <a:spLocks/>
          </p:cNvSpPr>
          <p:nvPr/>
        </p:nvSpPr>
        <p:spPr bwMode="auto">
          <a:xfrm>
            <a:off x="7556500" y="1292337"/>
            <a:ext cx="249237" cy="250825"/>
          </a:xfrm>
          <a:custGeom>
            <a:avLst/>
            <a:gdLst>
              <a:gd name="T0" fmla="*/ 38135 w 183"/>
              <a:gd name="T1" fmla="*/ 37963 h 185"/>
              <a:gd name="T2" fmla="*/ 8172 w 183"/>
              <a:gd name="T3" fmla="*/ 77281 h 185"/>
              <a:gd name="T4" fmla="*/ 0 w 183"/>
              <a:gd name="T5" fmla="*/ 124735 h 185"/>
              <a:gd name="T6" fmla="*/ 8172 w 183"/>
              <a:gd name="T7" fmla="*/ 173544 h 185"/>
              <a:gd name="T8" fmla="*/ 38135 w 183"/>
              <a:gd name="T9" fmla="*/ 216930 h 185"/>
              <a:gd name="T10" fmla="*/ 54478 w 183"/>
              <a:gd name="T11" fmla="*/ 233199 h 185"/>
              <a:gd name="T12" fmla="*/ 80355 w 183"/>
              <a:gd name="T13" fmla="*/ 242690 h 185"/>
              <a:gd name="T14" fmla="*/ 102146 w 183"/>
              <a:gd name="T15" fmla="*/ 250825 h 185"/>
              <a:gd name="T16" fmla="*/ 126661 w 183"/>
              <a:gd name="T17" fmla="*/ 250825 h 185"/>
              <a:gd name="T18" fmla="*/ 148453 w 183"/>
              <a:gd name="T19" fmla="*/ 250825 h 185"/>
              <a:gd name="T20" fmla="*/ 172968 w 183"/>
              <a:gd name="T21" fmla="*/ 242690 h 185"/>
              <a:gd name="T22" fmla="*/ 194759 w 183"/>
              <a:gd name="T23" fmla="*/ 233199 h 185"/>
              <a:gd name="T24" fmla="*/ 211102 w 183"/>
              <a:gd name="T25" fmla="*/ 216930 h 185"/>
              <a:gd name="T26" fmla="*/ 241065 w 183"/>
              <a:gd name="T27" fmla="*/ 173544 h 185"/>
              <a:gd name="T28" fmla="*/ 249237 w 183"/>
              <a:gd name="T29" fmla="*/ 124735 h 185"/>
              <a:gd name="T30" fmla="*/ 236979 w 183"/>
              <a:gd name="T31" fmla="*/ 77281 h 185"/>
              <a:gd name="T32" fmla="*/ 211102 w 183"/>
              <a:gd name="T33" fmla="*/ 37963 h 185"/>
              <a:gd name="T34" fmla="*/ 194759 w 183"/>
              <a:gd name="T35" fmla="*/ 21693 h 185"/>
              <a:gd name="T36" fmla="*/ 172968 w 183"/>
              <a:gd name="T37" fmla="*/ 8135 h 185"/>
              <a:gd name="T38" fmla="*/ 148453 w 183"/>
              <a:gd name="T39" fmla="*/ 4067 h 185"/>
              <a:gd name="T40" fmla="*/ 126661 w 183"/>
              <a:gd name="T41" fmla="*/ 0 h 185"/>
              <a:gd name="T42" fmla="*/ 102146 w 183"/>
              <a:gd name="T43" fmla="*/ 4067 h 185"/>
              <a:gd name="T44" fmla="*/ 80355 w 183"/>
              <a:gd name="T45" fmla="*/ 8135 h 185"/>
              <a:gd name="T46" fmla="*/ 54478 w 183"/>
              <a:gd name="T47" fmla="*/ 21693 h 185"/>
              <a:gd name="T48" fmla="*/ 38135 w 183"/>
              <a:gd name="T49" fmla="*/ 37963 h 185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83"/>
              <a:gd name="T76" fmla="*/ 0 h 185"/>
              <a:gd name="T77" fmla="*/ 183 w 183"/>
              <a:gd name="T78" fmla="*/ 185 h 185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83" h="185">
                <a:moveTo>
                  <a:pt x="28" y="28"/>
                </a:moveTo>
                <a:lnTo>
                  <a:pt x="6" y="57"/>
                </a:lnTo>
                <a:lnTo>
                  <a:pt x="0" y="92"/>
                </a:lnTo>
                <a:lnTo>
                  <a:pt x="6" y="128"/>
                </a:lnTo>
                <a:lnTo>
                  <a:pt x="28" y="160"/>
                </a:lnTo>
                <a:lnTo>
                  <a:pt x="40" y="172"/>
                </a:lnTo>
                <a:lnTo>
                  <a:pt x="59" y="179"/>
                </a:lnTo>
                <a:lnTo>
                  <a:pt x="75" y="185"/>
                </a:lnTo>
                <a:lnTo>
                  <a:pt x="93" y="185"/>
                </a:lnTo>
                <a:lnTo>
                  <a:pt x="109" y="185"/>
                </a:lnTo>
                <a:lnTo>
                  <a:pt x="127" y="179"/>
                </a:lnTo>
                <a:lnTo>
                  <a:pt x="143" y="172"/>
                </a:lnTo>
                <a:lnTo>
                  <a:pt x="155" y="160"/>
                </a:lnTo>
                <a:lnTo>
                  <a:pt x="177" y="128"/>
                </a:lnTo>
                <a:lnTo>
                  <a:pt x="183" y="92"/>
                </a:lnTo>
                <a:lnTo>
                  <a:pt x="174" y="57"/>
                </a:lnTo>
                <a:lnTo>
                  <a:pt x="155" y="28"/>
                </a:lnTo>
                <a:lnTo>
                  <a:pt x="143" y="16"/>
                </a:lnTo>
                <a:lnTo>
                  <a:pt x="127" y="6"/>
                </a:lnTo>
                <a:lnTo>
                  <a:pt x="109" y="3"/>
                </a:lnTo>
                <a:lnTo>
                  <a:pt x="93" y="0"/>
                </a:lnTo>
                <a:lnTo>
                  <a:pt x="75" y="3"/>
                </a:lnTo>
                <a:lnTo>
                  <a:pt x="59" y="6"/>
                </a:lnTo>
                <a:lnTo>
                  <a:pt x="40" y="16"/>
                </a:lnTo>
                <a:lnTo>
                  <a:pt x="28" y="2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95" name="Freeform 24"/>
          <p:cNvSpPr>
            <a:spLocks/>
          </p:cNvSpPr>
          <p:nvPr/>
        </p:nvSpPr>
        <p:spPr bwMode="auto">
          <a:xfrm>
            <a:off x="6535737" y="1797162"/>
            <a:ext cx="241300" cy="257175"/>
          </a:xfrm>
          <a:custGeom>
            <a:avLst/>
            <a:gdLst>
              <a:gd name="T0" fmla="*/ 34082 w 177"/>
              <a:gd name="T1" fmla="*/ 39461 h 189"/>
              <a:gd name="T2" fmla="*/ 9543 w 177"/>
              <a:gd name="T3" fmla="*/ 77561 h 189"/>
              <a:gd name="T4" fmla="*/ 0 w 177"/>
              <a:gd name="T5" fmla="*/ 126546 h 189"/>
              <a:gd name="T6" fmla="*/ 9543 w 177"/>
              <a:gd name="T7" fmla="*/ 174171 h 189"/>
              <a:gd name="T8" fmla="*/ 34082 w 177"/>
              <a:gd name="T9" fmla="*/ 217714 h 189"/>
              <a:gd name="T10" fmla="*/ 51805 w 177"/>
              <a:gd name="T11" fmla="*/ 235404 h 189"/>
              <a:gd name="T12" fmla="*/ 72254 w 177"/>
              <a:gd name="T13" fmla="*/ 247650 h 189"/>
              <a:gd name="T14" fmla="*/ 98156 w 177"/>
              <a:gd name="T15" fmla="*/ 251732 h 189"/>
              <a:gd name="T16" fmla="*/ 118605 w 177"/>
              <a:gd name="T17" fmla="*/ 257175 h 189"/>
              <a:gd name="T18" fmla="*/ 144507 w 177"/>
              <a:gd name="T19" fmla="*/ 251732 h 189"/>
              <a:gd name="T20" fmla="*/ 164956 w 177"/>
              <a:gd name="T21" fmla="*/ 247650 h 189"/>
              <a:gd name="T22" fmla="*/ 186769 w 177"/>
              <a:gd name="T23" fmla="*/ 235404 h 189"/>
              <a:gd name="T24" fmla="*/ 208581 w 177"/>
              <a:gd name="T25" fmla="*/ 217714 h 189"/>
              <a:gd name="T26" fmla="*/ 233120 w 177"/>
              <a:gd name="T27" fmla="*/ 174171 h 189"/>
              <a:gd name="T28" fmla="*/ 241300 w 177"/>
              <a:gd name="T29" fmla="*/ 126546 h 189"/>
              <a:gd name="T30" fmla="*/ 233120 w 177"/>
              <a:gd name="T31" fmla="*/ 77561 h 189"/>
              <a:gd name="T32" fmla="*/ 208581 w 177"/>
              <a:gd name="T33" fmla="*/ 39461 h 189"/>
              <a:gd name="T34" fmla="*/ 186769 w 177"/>
              <a:gd name="T35" fmla="*/ 21771 h 189"/>
              <a:gd name="T36" fmla="*/ 164956 w 177"/>
              <a:gd name="T37" fmla="*/ 8164 h 189"/>
              <a:gd name="T38" fmla="*/ 144507 w 177"/>
              <a:gd name="T39" fmla="*/ 4082 h 189"/>
              <a:gd name="T40" fmla="*/ 118605 w 177"/>
              <a:gd name="T41" fmla="*/ 0 h 189"/>
              <a:gd name="T42" fmla="*/ 98156 w 177"/>
              <a:gd name="T43" fmla="*/ 4082 h 189"/>
              <a:gd name="T44" fmla="*/ 72254 w 177"/>
              <a:gd name="T45" fmla="*/ 8164 h 189"/>
              <a:gd name="T46" fmla="*/ 51805 w 177"/>
              <a:gd name="T47" fmla="*/ 21771 h 189"/>
              <a:gd name="T48" fmla="*/ 34082 w 177"/>
              <a:gd name="T49" fmla="*/ 39461 h 189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77"/>
              <a:gd name="T76" fmla="*/ 0 h 189"/>
              <a:gd name="T77" fmla="*/ 177 w 177"/>
              <a:gd name="T78" fmla="*/ 189 h 189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77" h="189">
                <a:moveTo>
                  <a:pt x="25" y="29"/>
                </a:moveTo>
                <a:lnTo>
                  <a:pt x="7" y="57"/>
                </a:lnTo>
                <a:lnTo>
                  <a:pt x="0" y="93"/>
                </a:lnTo>
                <a:lnTo>
                  <a:pt x="7" y="128"/>
                </a:lnTo>
                <a:lnTo>
                  <a:pt x="25" y="160"/>
                </a:lnTo>
                <a:lnTo>
                  <a:pt x="38" y="173"/>
                </a:lnTo>
                <a:lnTo>
                  <a:pt x="53" y="182"/>
                </a:lnTo>
                <a:lnTo>
                  <a:pt x="72" y="185"/>
                </a:lnTo>
                <a:lnTo>
                  <a:pt x="87" y="189"/>
                </a:lnTo>
                <a:lnTo>
                  <a:pt x="106" y="185"/>
                </a:lnTo>
                <a:lnTo>
                  <a:pt x="121" y="182"/>
                </a:lnTo>
                <a:lnTo>
                  <a:pt x="137" y="173"/>
                </a:lnTo>
                <a:lnTo>
                  <a:pt x="153" y="160"/>
                </a:lnTo>
                <a:lnTo>
                  <a:pt x="171" y="128"/>
                </a:lnTo>
                <a:lnTo>
                  <a:pt x="177" y="93"/>
                </a:lnTo>
                <a:lnTo>
                  <a:pt x="171" y="57"/>
                </a:lnTo>
                <a:lnTo>
                  <a:pt x="153" y="29"/>
                </a:lnTo>
                <a:lnTo>
                  <a:pt x="137" y="16"/>
                </a:lnTo>
                <a:lnTo>
                  <a:pt x="121" y="6"/>
                </a:lnTo>
                <a:lnTo>
                  <a:pt x="106" y="3"/>
                </a:lnTo>
                <a:lnTo>
                  <a:pt x="87" y="0"/>
                </a:lnTo>
                <a:lnTo>
                  <a:pt x="72" y="3"/>
                </a:lnTo>
                <a:lnTo>
                  <a:pt x="53" y="6"/>
                </a:lnTo>
                <a:lnTo>
                  <a:pt x="38" y="16"/>
                </a:lnTo>
                <a:lnTo>
                  <a:pt x="25" y="2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96" name="Freeform 25"/>
          <p:cNvSpPr>
            <a:spLocks/>
          </p:cNvSpPr>
          <p:nvPr/>
        </p:nvSpPr>
        <p:spPr bwMode="auto">
          <a:xfrm>
            <a:off x="6777037" y="1543162"/>
            <a:ext cx="247650" cy="258762"/>
          </a:xfrm>
          <a:custGeom>
            <a:avLst/>
            <a:gdLst>
              <a:gd name="T0" fmla="*/ 38310 w 181"/>
              <a:gd name="T1" fmla="*/ 39704 h 189"/>
              <a:gd name="T2" fmla="*/ 9578 w 181"/>
              <a:gd name="T3" fmla="*/ 79409 h 189"/>
              <a:gd name="T4" fmla="*/ 0 w 181"/>
              <a:gd name="T5" fmla="*/ 127328 h 189"/>
              <a:gd name="T6" fmla="*/ 9578 w 181"/>
              <a:gd name="T7" fmla="*/ 175247 h 189"/>
              <a:gd name="T8" fmla="*/ 38310 w 181"/>
              <a:gd name="T9" fmla="*/ 219059 h 189"/>
              <a:gd name="T10" fmla="*/ 56098 w 181"/>
              <a:gd name="T11" fmla="*/ 236857 h 189"/>
              <a:gd name="T12" fmla="*/ 80726 w 181"/>
              <a:gd name="T13" fmla="*/ 250548 h 189"/>
              <a:gd name="T14" fmla="*/ 102617 w 181"/>
              <a:gd name="T15" fmla="*/ 254656 h 189"/>
              <a:gd name="T16" fmla="*/ 128614 w 181"/>
              <a:gd name="T17" fmla="*/ 258763 h 189"/>
              <a:gd name="T18" fmla="*/ 149137 w 181"/>
              <a:gd name="T19" fmla="*/ 254656 h 189"/>
              <a:gd name="T20" fmla="*/ 175134 w 181"/>
              <a:gd name="T21" fmla="*/ 250548 h 189"/>
              <a:gd name="T22" fmla="*/ 195657 w 181"/>
              <a:gd name="T23" fmla="*/ 236857 h 189"/>
              <a:gd name="T24" fmla="*/ 213444 w 181"/>
              <a:gd name="T25" fmla="*/ 219059 h 189"/>
              <a:gd name="T26" fmla="*/ 238072 w 181"/>
              <a:gd name="T27" fmla="*/ 175247 h 189"/>
              <a:gd name="T28" fmla="*/ 247650 w 181"/>
              <a:gd name="T29" fmla="*/ 127328 h 189"/>
              <a:gd name="T30" fmla="*/ 238072 w 181"/>
              <a:gd name="T31" fmla="*/ 79409 h 189"/>
              <a:gd name="T32" fmla="*/ 213444 w 181"/>
              <a:gd name="T33" fmla="*/ 39704 h 189"/>
              <a:gd name="T34" fmla="*/ 195657 w 181"/>
              <a:gd name="T35" fmla="*/ 21906 h 189"/>
              <a:gd name="T36" fmla="*/ 175134 w 181"/>
              <a:gd name="T37" fmla="*/ 9584 h 189"/>
              <a:gd name="T38" fmla="*/ 149137 w 181"/>
              <a:gd name="T39" fmla="*/ 4107 h 189"/>
              <a:gd name="T40" fmla="*/ 128614 w 181"/>
              <a:gd name="T41" fmla="*/ 0 h 189"/>
              <a:gd name="T42" fmla="*/ 102617 w 181"/>
              <a:gd name="T43" fmla="*/ 4107 h 189"/>
              <a:gd name="T44" fmla="*/ 80726 w 181"/>
              <a:gd name="T45" fmla="*/ 9584 h 189"/>
              <a:gd name="T46" fmla="*/ 56098 w 181"/>
              <a:gd name="T47" fmla="*/ 21906 h 189"/>
              <a:gd name="T48" fmla="*/ 38310 w 181"/>
              <a:gd name="T49" fmla="*/ 39704 h 189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81"/>
              <a:gd name="T76" fmla="*/ 0 h 189"/>
              <a:gd name="T77" fmla="*/ 181 w 181"/>
              <a:gd name="T78" fmla="*/ 189 h 189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81" h="189">
                <a:moveTo>
                  <a:pt x="28" y="29"/>
                </a:moveTo>
                <a:lnTo>
                  <a:pt x="7" y="58"/>
                </a:lnTo>
                <a:lnTo>
                  <a:pt x="0" y="93"/>
                </a:lnTo>
                <a:lnTo>
                  <a:pt x="7" y="128"/>
                </a:lnTo>
                <a:lnTo>
                  <a:pt x="28" y="160"/>
                </a:lnTo>
                <a:lnTo>
                  <a:pt x="41" y="173"/>
                </a:lnTo>
                <a:lnTo>
                  <a:pt x="59" y="183"/>
                </a:lnTo>
                <a:lnTo>
                  <a:pt x="75" y="186"/>
                </a:lnTo>
                <a:lnTo>
                  <a:pt x="94" y="189"/>
                </a:lnTo>
                <a:lnTo>
                  <a:pt x="109" y="186"/>
                </a:lnTo>
                <a:lnTo>
                  <a:pt x="128" y="183"/>
                </a:lnTo>
                <a:lnTo>
                  <a:pt x="143" y="173"/>
                </a:lnTo>
                <a:lnTo>
                  <a:pt x="156" y="160"/>
                </a:lnTo>
                <a:lnTo>
                  <a:pt x="174" y="128"/>
                </a:lnTo>
                <a:lnTo>
                  <a:pt x="181" y="93"/>
                </a:lnTo>
                <a:lnTo>
                  <a:pt x="174" y="58"/>
                </a:lnTo>
                <a:lnTo>
                  <a:pt x="156" y="29"/>
                </a:lnTo>
                <a:lnTo>
                  <a:pt x="143" y="16"/>
                </a:lnTo>
                <a:lnTo>
                  <a:pt x="128" y="7"/>
                </a:lnTo>
                <a:lnTo>
                  <a:pt x="109" y="3"/>
                </a:lnTo>
                <a:lnTo>
                  <a:pt x="94" y="0"/>
                </a:lnTo>
                <a:lnTo>
                  <a:pt x="75" y="3"/>
                </a:lnTo>
                <a:lnTo>
                  <a:pt x="59" y="7"/>
                </a:lnTo>
                <a:lnTo>
                  <a:pt x="41" y="16"/>
                </a:lnTo>
                <a:lnTo>
                  <a:pt x="28" y="2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97" name="Freeform 26"/>
          <p:cNvSpPr>
            <a:spLocks/>
          </p:cNvSpPr>
          <p:nvPr/>
        </p:nvSpPr>
        <p:spPr bwMode="auto">
          <a:xfrm>
            <a:off x="6253162" y="1543162"/>
            <a:ext cx="244475" cy="258762"/>
          </a:xfrm>
          <a:custGeom>
            <a:avLst/>
            <a:gdLst>
              <a:gd name="T0" fmla="*/ 38029 w 180"/>
              <a:gd name="T1" fmla="*/ 39704 h 189"/>
              <a:gd name="T2" fmla="*/ 8149 w 180"/>
              <a:gd name="T3" fmla="*/ 79409 h 189"/>
              <a:gd name="T4" fmla="*/ 0 w 180"/>
              <a:gd name="T5" fmla="*/ 127328 h 189"/>
              <a:gd name="T6" fmla="*/ 8149 w 180"/>
              <a:gd name="T7" fmla="*/ 175247 h 189"/>
              <a:gd name="T8" fmla="*/ 38029 w 180"/>
              <a:gd name="T9" fmla="*/ 219059 h 189"/>
              <a:gd name="T10" fmla="*/ 55686 w 180"/>
              <a:gd name="T11" fmla="*/ 236857 h 189"/>
              <a:gd name="T12" fmla="*/ 80133 w 180"/>
              <a:gd name="T13" fmla="*/ 250548 h 189"/>
              <a:gd name="T14" fmla="*/ 101865 w 180"/>
              <a:gd name="T15" fmla="*/ 254656 h 189"/>
              <a:gd name="T16" fmla="*/ 126312 w 180"/>
              <a:gd name="T17" fmla="*/ 258763 h 189"/>
              <a:gd name="T18" fmla="*/ 148043 w 180"/>
              <a:gd name="T19" fmla="*/ 254656 h 189"/>
              <a:gd name="T20" fmla="*/ 173849 w 180"/>
              <a:gd name="T21" fmla="*/ 250548 h 189"/>
              <a:gd name="T22" fmla="*/ 194222 w 180"/>
              <a:gd name="T23" fmla="*/ 236857 h 189"/>
              <a:gd name="T24" fmla="*/ 210520 w 180"/>
              <a:gd name="T25" fmla="*/ 219059 h 189"/>
              <a:gd name="T26" fmla="*/ 236326 w 180"/>
              <a:gd name="T27" fmla="*/ 175247 h 189"/>
              <a:gd name="T28" fmla="*/ 244475 w 180"/>
              <a:gd name="T29" fmla="*/ 127328 h 189"/>
              <a:gd name="T30" fmla="*/ 236326 w 180"/>
              <a:gd name="T31" fmla="*/ 79409 h 189"/>
              <a:gd name="T32" fmla="*/ 210520 w 180"/>
              <a:gd name="T33" fmla="*/ 39704 h 189"/>
              <a:gd name="T34" fmla="*/ 194222 w 180"/>
              <a:gd name="T35" fmla="*/ 21906 h 189"/>
              <a:gd name="T36" fmla="*/ 173849 w 180"/>
              <a:gd name="T37" fmla="*/ 9584 h 189"/>
              <a:gd name="T38" fmla="*/ 148043 w 180"/>
              <a:gd name="T39" fmla="*/ 4107 h 189"/>
              <a:gd name="T40" fmla="*/ 126312 w 180"/>
              <a:gd name="T41" fmla="*/ 0 h 189"/>
              <a:gd name="T42" fmla="*/ 101865 w 180"/>
              <a:gd name="T43" fmla="*/ 4107 h 189"/>
              <a:gd name="T44" fmla="*/ 80133 w 180"/>
              <a:gd name="T45" fmla="*/ 9584 h 189"/>
              <a:gd name="T46" fmla="*/ 55686 w 180"/>
              <a:gd name="T47" fmla="*/ 21906 h 189"/>
              <a:gd name="T48" fmla="*/ 38029 w 180"/>
              <a:gd name="T49" fmla="*/ 39704 h 189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80"/>
              <a:gd name="T76" fmla="*/ 0 h 189"/>
              <a:gd name="T77" fmla="*/ 180 w 180"/>
              <a:gd name="T78" fmla="*/ 189 h 189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80" h="189">
                <a:moveTo>
                  <a:pt x="28" y="29"/>
                </a:moveTo>
                <a:lnTo>
                  <a:pt x="6" y="58"/>
                </a:lnTo>
                <a:lnTo>
                  <a:pt x="0" y="93"/>
                </a:lnTo>
                <a:lnTo>
                  <a:pt x="6" y="128"/>
                </a:lnTo>
                <a:lnTo>
                  <a:pt x="28" y="160"/>
                </a:lnTo>
                <a:lnTo>
                  <a:pt x="41" y="173"/>
                </a:lnTo>
                <a:lnTo>
                  <a:pt x="59" y="183"/>
                </a:lnTo>
                <a:lnTo>
                  <a:pt x="75" y="186"/>
                </a:lnTo>
                <a:lnTo>
                  <a:pt x="93" y="189"/>
                </a:lnTo>
                <a:lnTo>
                  <a:pt x="109" y="186"/>
                </a:lnTo>
                <a:lnTo>
                  <a:pt x="128" y="183"/>
                </a:lnTo>
                <a:lnTo>
                  <a:pt x="143" y="173"/>
                </a:lnTo>
                <a:lnTo>
                  <a:pt x="155" y="160"/>
                </a:lnTo>
                <a:lnTo>
                  <a:pt x="174" y="128"/>
                </a:lnTo>
                <a:lnTo>
                  <a:pt x="180" y="93"/>
                </a:lnTo>
                <a:lnTo>
                  <a:pt x="174" y="58"/>
                </a:lnTo>
                <a:lnTo>
                  <a:pt x="155" y="29"/>
                </a:lnTo>
                <a:lnTo>
                  <a:pt x="143" y="16"/>
                </a:lnTo>
                <a:lnTo>
                  <a:pt x="128" y="7"/>
                </a:lnTo>
                <a:lnTo>
                  <a:pt x="109" y="3"/>
                </a:lnTo>
                <a:lnTo>
                  <a:pt x="93" y="0"/>
                </a:lnTo>
                <a:lnTo>
                  <a:pt x="75" y="3"/>
                </a:lnTo>
                <a:lnTo>
                  <a:pt x="59" y="7"/>
                </a:lnTo>
                <a:lnTo>
                  <a:pt x="41" y="16"/>
                </a:lnTo>
                <a:lnTo>
                  <a:pt x="28" y="2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98" name="Freeform 27"/>
          <p:cNvSpPr>
            <a:spLocks/>
          </p:cNvSpPr>
          <p:nvPr/>
        </p:nvSpPr>
        <p:spPr bwMode="auto">
          <a:xfrm>
            <a:off x="7024687" y="1292337"/>
            <a:ext cx="249238" cy="250825"/>
          </a:xfrm>
          <a:custGeom>
            <a:avLst/>
            <a:gdLst>
              <a:gd name="T0" fmla="*/ 38135 w 183"/>
              <a:gd name="T1" fmla="*/ 37963 h 185"/>
              <a:gd name="T2" fmla="*/ 8172 w 183"/>
              <a:gd name="T3" fmla="*/ 77281 h 185"/>
              <a:gd name="T4" fmla="*/ 0 w 183"/>
              <a:gd name="T5" fmla="*/ 124735 h 185"/>
              <a:gd name="T6" fmla="*/ 8172 w 183"/>
              <a:gd name="T7" fmla="*/ 173544 h 185"/>
              <a:gd name="T8" fmla="*/ 38135 w 183"/>
              <a:gd name="T9" fmla="*/ 216930 h 185"/>
              <a:gd name="T10" fmla="*/ 54478 w 183"/>
              <a:gd name="T11" fmla="*/ 233199 h 185"/>
              <a:gd name="T12" fmla="*/ 80355 w 183"/>
              <a:gd name="T13" fmla="*/ 242690 h 185"/>
              <a:gd name="T14" fmla="*/ 100785 w 183"/>
              <a:gd name="T15" fmla="*/ 250825 h 185"/>
              <a:gd name="T16" fmla="*/ 126662 w 183"/>
              <a:gd name="T17" fmla="*/ 250825 h 185"/>
              <a:gd name="T18" fmla="*/ 147091 w 183"/>
              <a:gd name="T19" fmla="*/ 250825 h 185"/>
              <a:gd name="T20" fmla="*/ 172968 w 183"/>
              <a:gd name="T21" fmla="*/ 242690 h 185"/>
              <a:gd name="T22" fmla="*/ 193398 w 183"/>
              <a:gd name="T23" fmla="*/ 233199 h 185"/>
              <a:gd name="T24" fmla="*/ 211103 w 183"/>
              <a:gd name="T25" fmla="*/ 216930 h 185"/>
              <a:gd name="T26" fmla="*/ 241066 w 183"/>
              <a:gd name="T27" fmla="*/ 173544 h 185"/>
              <a:gd name="T28" fmla="*/ 249238 w 183"/>
              <a:gd name="T29" fmla="*/ 124735 h 185"/>
              <a:gd name="T30" fmla="*/ 241066 w 183"/>
              <a:gd name="T31" fmla="*/ 77281 h 185"/>
              <a:gd name="T32" fmla="*/ 211103 w 183"/>
              <a:gd name="T33" fmla="*/ 37963 h 185"/>
              <a:gd name="T34" fmla="*/ 193398 w 183"/>
              <a:gd name="T35" fmla="*/ 21693 h 185"/>
              <a:gd name="T36" fmla="*/ 172968 w 183"/>
              <a:gd name="T37" fmla="*/ 8135 h 185"/>
              <a:gd name="T38" fmla="*/ 147091 w 183"/>
              <a:gd name="T39" fmla="*/ 4067 h 185"/>
              <a:gd name="T40" fmla="*/ 126662 w 183"/>
              <a:gd name="T41" fmla="*/ 0 h 185"/>
              <a:gd name="T42" fmla="*/ 100785 w 183"/>
              <a:gd name="T43" fmla="*/ 4067 h 185"/>
              <a:gd name="T44" fmla="*/ 80355 w 183"/>
              <a:gd name="T45" fmla="*/ 8135 h 185"/>
              <a:gd name="T46" fmla="*/ 54478 w 183"/>
              <a:gd name="T47" fmla="*/ 21693 h 185"/>
              <a:gd name="T48" fmla="*/ 38135 w 183"/>
              <a:gd name="T49" fmla="*/ 37963 h 185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83"/>
              <a:gd name="T76" fmla="*/ 0 h 185"/>
              <a:gd name="T77" fmla="*/ 183 w 183"/>
              <a:gd name="T78" fmla="*/ 185 h 185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83" h="185">
                <a:moveTo>
                  <a:pt x="28" y="28"/>
                </a:moveTo>
                <a:lnTo>
                  <a:pt x="6" y="57"/>
                </a:lnTo>
                <a:lnTo>
                  <a:pt x="0" y="92"/>
                </a:lnTo>
                <a:lnTo>
                  <a:pt x="6" y="128"/>
                </a:lnTo>
                <a:lnTo>
                  <a:pt x="28" y="160"/>
                </a:lnTo>
                <a:lnTo>
                  <a:pt x="40" y="172"/>
                </a:lnTo>
                <a:lnTo>
                  <a:pt x="59" y="179"/>
                </a:lnTo>
                <a:lnTo>
                  <a:pt x="74" y="185"/>
                </a:lnTo>
                <a:lnTo>
                  <a:pt x="93" y="185"/>
                </a:lnTo>
                <a:lnTo>
                  <a:pt x="108" y="185"/>
                </a:lnTo>
                <a:lnTo>
                  <a:pt x="127" y="179"/>
                </a:lnTo>
                <a:lnTo>
                  <a:pt x="142" y="172"/>
                </a:lnTo>
                <a:lnTo>
                  <a:pt x="155" y="160"/>
                </a:lnTo>
                <a:lnTo>
                  <a:pt x="177" y="128"/>
                </a:lnTo>
                <a:lnTo>
                  <a:pt x="183" y="92"/>
                </a:lnTo>
                <a:lnTo>
                  <a:pt x="177" y="57"/>
                </a:lnTo>
                <a:lnTo>
                  <a:pt x="155" y="28"/>
                </a:lnTo>
                <a:lnTo>
                  <a:pt x="142" y="16"/>
                </a:lnTo>
                <a:lnTo>
                  <a:pt x="127" y="6"/>
                </a:lnTo>
                <a:lnTo>
                  <a:pt x="108" y="3"/>
                </a:lnTo>
                <a:lnTo>
                  <a:pt x="93" y="0"/>
                </a:lnTo>
                <a:lnTo>
                  <a:pt x="74" y="3"/>
                </a:lnTo>
                <a:lnTo>
                  <a:pt x="59" y="6"/>
                </a:lnTo>
                <a:lnTo>
                  <a:pt x="40" y="16"/>
                </a:lnTo>
                <a:lnTo>
                  <a:pt x="28" y="2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379" name="Freeform 28"/>
          <p:cNvSpPr>
            <a:spLocks/>
          </p:cNvSpPr>
          <p:nvPr/>
        </p:nvSpPr>
        <p:spPr bwMode="auto">
          <a:xfrm>
            <a:off x="6511925" y="5324587"/>
            <a:ext cx="241300" cy="255587"/>
          </a:xfrm>
          <a:custGeom>
            <a:avLst/>
            <a:gdLst>
              <a:gd name="T0" fmla="*/ 34082 w 177"/>
              <a:gd name="T1" fmla="*/ 38066 h 188"/>
              <a:gd name="T2" fmla="*/ 8180 w 177"/>
              <a:gd name="T3" fmla="*/ 77492 h 188"/>
              <a:gd name="T4" fmla="*/ 0 w 177"/>
              <a:gd name="T5" fmla="*/ 125075 h 188"/>
              <a:gd name="T6" fmla="*/ 8180 w 177"/>
              <a:gd name="T7" fmla="*/ 174017 h 188"/>
              <a:gd name="T8" fmla="*/ 34082 w 177"/>
              <a:gd name="T9" fmla="*/ 217522 h 188"/>
              <a:gd name="T10" fmla="*/ 54531 w 177"/>
              <a:gd name="T11" fmla="*/ 233836 h 188"/>
              <a:gd name="T12" fmla="*/ 76343 w 177"/>
              <a:gd name="T13" fmla="*/ 247431 h 188"/>
              <a:gd name="T14" fmla="*/ 96793 w 177"/>
              <a:gd name="T15" fmla="*/ 251509 h 188"/>
              <a:gd name="T16" fmla="*/ 122695 w 177"/>
              <a:gd name="T17" fmla="*/ 255588 h 188"/>
              <a:gd name="T18" fmla="*/ 143144 w 177"/>
              <a:gd name="T19" fmla="*/ 251509 h 188"/>
              <a:gd name="T20" fmla="*/ 164956 w 177"/>
              <a:gd name="T21" fmla="*/ 247431 h 188"/>
              <a:gd name="T22" fmla="*/ 185406 w 177"/>
              <a:gd name="T23" fmla="*/ 233836 h 188"/>
              <a:gd name="T24" fmla="*/ 207218 w 177"/>
              <a:gd name="T25" fmla="*/ 217522 h 188"/>
              <a:gd name="T26" fmla="*/ 233120 w 177"/>
              <a:gd name="T27" fmla="*/ 174017 h 188"/>
              <a:gd name="T28" fmla="*/ 241300 w 177"/>
              <a:gd name="T29" fmla="*/ 125075 h 188"/>
              <a:gd name="T30" fmla="*/ 233120 w 177"/>
              <a:gd name="T31" fmla="*/ 77492 h 188"/>
              <a:gd name="T32" fmla="*/ 207218 w 177"/>
              <a:gd name="T33" fmla="*/ 38066 h 188"/>
              <a:gd name="T34" fmla="*/ 185406 w 177"/>
              <a:gd name="T35" fmla="*/ 21752 h 188"/>
              <a:gd name="T36" fmla="*/ 164956 w 177"/>
              <a:gd name="T37" fmla="*/ 8157 h 188"/>
              <a:gd name="T38" fmla="*/ 143144 w 177"/>
              <a:gd name="T39" fmla="*/ 4079 h 188"/>
              <a:gd name="T40" fmla="*/ 122695 w 177"/>
              <a:gd name="T41" fmla="*/ 0 h 188"/>
              <a:gd name="T42" fmla="*/ 96793 w 177"/>
              <a:gd name="T43" fmla="*/ 4079 h 188"/>
              <a:gd name="T44" fmla="*/ 76343 w 177"/>
              <a:gd name="T45" fmla="*/ 8157 h 188"/>
              <a:gd name="T46" fmla="*/ 54531 w 177"/>
              <a:gd name="T47" fmla="*/ 21752 h 188"/>
              <a:gd name="T48" fmla="*/ 34082 w 177"/>
              <a:gd name="T49" fmla="*/ 38066 h 188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77"/>
              <a:gd name="T76" fmla="*/ 0 h 188"/>
              <a:gd name="T77" fmla="*/ 177 w 177"/>
              <a:gd name="T78" fmla="*/ 188 h 188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77" h="188">
                <a:moveTo>
                  <a:pt x="25" y="28"/>
                </a:moveTo>
                <a:lnTo>
                  <a:pt x="6" y="57"/>
                </a:lnTo>
                <a:lnTo>
                  <a:pt x="0" y="92"/>
                </a:lnTo>
                <a:lnTo>
                  <a:pt x="6" y="128"/>
                </a:lnTo>
                <a:lnTo>
                  <a:pt x="25" y="160"/>
                </a:lnTo>
                <a:lnTo>
                  <a:pt x="40" y="172"/>
                </a:lnTo>
                <a:lnTo>
                  <a:pt x="56" y="182"/>
                </a:lnTo>
                <a:lnTo>
                  <a:pt x="71" y="185"/>
                </a:lnTo>
                <a:lnTo>
                  <a:pt x="90" y="188"/>
                </a:lnTo>
                <a:lnTo>
                  <a:pt x="105" y="185"/>
                </a:lnTo>
                <a:lnTo>
                  <a:pt x="121" y="182"/>
                </a:lnTo>
                <a:lnTo>
                  <a:pt x="136" y="172"/>
                </a:lnTo>
                <a:lnTo>
                  <a:pt x="152" y="160"/>
                </a:lnTo>
                <a:lnTo>
                  <a:pt x="171" y="128"/>
                </a:lnTo>
                <a:lnTo>
                  <a:pt x="177" y="92"/>
                </a:lnTo>
                <a:lnTo>
                  <a:pt x="171" y="57"/>
                </a:lnTo>
                <a:lnTo>
                  <a:pt x="152" y="28"/>
                </a:lnTo>
                <a:lnTo>
                  <a:pt x="136" y="16"/>
                </a:lnTo>
                <a:lnTo>
                  <a:pt x="121" y="6"/>
                </a:lnTo>
                <a:lnTo>
                  <a:pt x="105" y="3"/>
                </a:lnTo>
                <a:lnTo>
                  <a:pt x="90" y="0"/>
                </a:lnTo>
                <a:lnTo>
                  <a:pt x="71" y="3"/>
                </a:lnTo>
                <a:lnTo>
                  <a:pt x="56" y="6"/>
                </a:lnTo>
                <a:lnTo>
                  <a:pt x="40" y="16"/>
                </a:lnTo>
                <a:lnTo>
                  <a:pt x="25" y="28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300" name="Freeform 29"/>
          <p:cNvSpPr>
            <a:spLocks/>
          </p:cNvSpPr>
          <p:nvPr/>
        </p:nvSpPr>
        <p:spPr bwMode="auto">
          <a:xfrm>
            <a:off x="5957887" y="5424599"/>
            <a:ext cx="244475" cy="255588"/>
          </a:xfrm>
          <a:custGeom>
            <a:avLst/>
            <a:gdLst>
              <a:gd name="T0" fmla="*/ 33955 w 180"/>
              <a:gd name="T1" fmla="*/ 38066 h 188"/>
              <a:gd name="T2" fmla="*/ 8149 w 180"/>
              <a:gd name="T3" fmla="*/ 77492 h 188"/>
              <a:gd name="T4" fmla="*/ 0 w 180"/>
              <a:gd name="T5" fmla="*/ 125075 h 188"/>
              <a:gd name="T6" fmla="*/ 8149 w 180"/>
              <a:gd name="T7" fmla="*/ 174017 h 188"/>
              <a:gd name="T8" fmla="*/ 33955 w 180"/>
              <a:gd name="T9" fmla="*/ 217522 h 188"/>
              <a:gd name="T10" fmla="*/ 55686 w 180"/>
              <a:gd name="T11" fmla="*/ 233836 h 188"/>
              <a:gd name="T12" fmla="*/ 76059 w 180"/>
              <a:gd name="T13" fmla="*/ 247431 h 188"/>
              <a:gd name="T14" fmla="*/ 97790 w 180"/>
              <a:gd name="T15" fmla="*/ 251509 h 188"/>
              <a:gd name="T16" fmla="*/ 122238 w 180"/>
              <a:gd name="T17" fmla="*/ 255588 h 188"/>
              <a:gd name="T18" fmla="*/ 148043 w 180"/>
              <a:gd name="T19" fmla="*/ 251509 h 188"/>
              <a:gd name="T20" fmla="*/ 168416 w 180"/>
              <a:gd name="T21" fmla="*/ 247431 h 188"/>
              <a:gd name="T22" fmla="*/ 190147 w 180"/>
              <a:gd name="T23" fmla="*/ 233836 h 188"/>
              <a:gd name="T24" fmla="*/ 211878 w 180"/>
              <a:gd name="T25" fmla="*/ 217522 h 188"/>
              <a:gd name="T26" fmla="*/ 236326 w 180"/>
              <a:gd name="T27" fmla="*/ 174017 h 188"/>
              <a:gd name="T28" fmla="*/ 244475 w 180"/>
              <a:gd name="T29" fmla="*/ 125075 h 188"/>
              <a:gd name="T30" fmla="*/ 236326 w 180"/>
              <a:gd name="T31" fmla="*/ 77492 h 188"/>
              <a:gd name="T32" fmla="*/ 211878 w 180"/>
              <a:gd name="T33" fmla="*/ 38066 h 188"/>
              <a:gd name="T34" fmla="*/ 190147 w 180"/>
              <a:gd name="T35" fmla="*/ 21752 h 188"/>
              <a:gd name="T36" fmla="*/ 168416 w 180"/>
              <a:gd name="T37" fmla="*/ 8157 h 188"/>
              <a:gd name="T38" fmla="*/ 148043 w 180"/>
              <a:gd name="T39" fmla="*/ 4079 h 188"/>
              <a:gd name="T40" fmla="*/ 122238 w 180"/>
              <a:gd name="T41" fmla="*/ 0 h 188"/>
              <a:gd name="T42" fmla="*/ 97790 w 180"/>
              <a:gd name="T43" fmla="*/ 4079 h 188"/>
              <a:gd name="T44" fmla="*/ 76059 w 180"/>
              <a:gd name="T45" fmla="*/ 8157 h 188"/>
              <a:gd name="T46" fmla="*/ 55686 w 180"/>
              <a:gd name="T47" fmla="*/ 21752 h 188"/>
              <a:gd name="T48" fmla="*/ 33955 w 180"/>
              <a:gd name="T49" fmla="*/ 38066 h 188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80"/>
              <a:gd name="T76" fmla="*/ 0 h 188"/>
              <a:gd name="T77" fmla="*/ 180 w 180"/>
              <a:gd name="T78" fmla="*/ 188 h 188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80" h="188">
                <a:moveTo>
                  <a:pt x="25" y="28"/>
                </a:moveTo>
                <a:lnTo>
                  <a:pt x="6" y="57"/>
                </a:lnTo>
                <a:lnTo>
                  <a:pt x="0" y="92"/>
                </a:lnTo>
                <a:lnTo>
                  <a:pt x="6" y="128"/>
                </a:lnTo>
                <a:lnTo>
                  <a:pt x="25" y="160"/>
                </a:lnTo>
                <a:lnTo>
                  <a:pt x="41" y="172"/>
                </a:lnTo>
                <a:lnTo>
                  <a:pt x="56" y="182"/>
                </a:lnTo>
                <a:lnTo>
                  <a:pt x="72" y="185"/>
                </a:lnTo>
                <a:lnTo>
                  <a:pt x="90" y="188"/>
                </a:lnTo>
                <a:lnTo>
                  <a:pt x="109" y="185"/>
                </a:lnTo>
                <a:lnTo>
                  <a:pt x="124" y="182"/>
                </a:lnTo>
                <a:lnTo>
                  <a:pt x="140" y="172"/>
                </a:lnTo>
                <a:lnTo>
                  <a:pt x="156" y="160"/>
                </a:lnTo>
                <a:lnTo>
                  <a:pt x="174" y="128"/>
                </a:lnTo>
                <a:lnTo>
                  <a:pt x="180" y="92"/>
                </a:lnTo>
                <a:lnTo>
                  <a:pt x="174" y="57"/>
                </a:lnTo>
                <a:lnTo>
                  <a:pt x="156" y="28"/>
                </a:lnTo>
                <a:lnTo>
                  <a:pt x="140" y="16"/>
                </a:lnTo>
                <a:lnTo>
                  <a:pt x="124" y="6"/>
                </a:lnTo>
                <a:lnTo>
                  <a:pt x="109" y="3"/>
                </a:lnTo>
                <a:lnTo>
                  <a:pt x="90" y="0"/>
                </a:lnTo>
                <a:lnTo>
                  <a:pt x="72" y="3"/>
                </a:lnTo>
                <a:lnTo>
                  <a:pt x="56" y="6"/>
                </a:lnTo>
                <a:lnTo>
                  <a:pt x="41" y="16"/>
                </a:lnTo>
                <a:lnTo>
                  <a:pt x="25" y="2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301" name="Freeform 30"/>
          <p:cNvSpPr>
            <a:spLocks/>
          </p:cNvSpPr>
          <p:nvPr/>
        </p:nvSpPr>
        <p:spPr bwMode="auto">
          <a:xfrm>
            <a:off x="6202362" y="5170599"/>
            <a:ext cx="250825" cy="254000"/>
          </a:xfrm>
          <a:custGeom>
            <a:avLst/>
            <a:gdLst>
              <a:gd name="T0" fmla="*/ 38169 w 184"/>
              <a:gd name="T1" fmla="*/ 39602 h 186"/>
              <a:gd name="T2" fmla="*/ 9542 w 184"/>
              <a:gd name="T3" fmla="*/ 79204 h 186"/>
              <a:gd name="T4" fmla="*/ 0 w 184"/>
              <a:gd name="T5" fmla="*/ 127000 h 186"/>
              <a:gd name="T6" fmla="*/ 9542 w 184"/>
              <a:gd name="T7" fmla="*/ 174796 h 186"/>
              <a:gd name="T8" fmla="*/ 38169 w 184"/>
              <a:gd name="T9" fmla="*/ 218495 h 186"/>
              <a:gd name="T10" fmla="*/ 55890 w 184"/>
              <a:gd name="T11" fmla="*/ 236247 h 186"/>
              <a:gd name="T12" fmla="*/ 80428 w 184"/>
              <a:gd name="T13" fmla="*/ 244441 h 186"/>
              <a:gd name="T14" fmla="*/ 102238 w 184"/>
              <a:gd name="T15" fmla="*/ 254000 h 186"/>
              <a:gd name="T16" fmla="*/ 128139 w 184"/>
              <a:gd name="T17" fmla="*/ 254000 h 186"/>
              <a:gd name="T18" fmla="*/ 148587 w 184"/>
              <a:gd name="T19" fmla="*/ 254000 h 186"/>
              <a:gd name="T20" fmla="*/ 174487 w 184"/>
              <a:gd name="T21" fmla="*/ 244441 h 186"/>
              <a:gd name="T22" fmla="*/ 194935 w 184"/>
              <a:gd name="T23" fmla="*/ 236247 h 186"/>
              <a:gd name="T24" fmla="*/ 212656 w 184"/>
              <a:gd name="T25" fmla="*/ 218495 h 186"/>
              <a:gd name="T26" fmla="*/ 241283 w 184"/>
              <a:gd name="T27" fmla="*/ 174796 h 186"/>
              <a:gd name="T28" fmla="*/ 250825 w 184"/>
              <a:gd name="T29" fmla="*/ 127000 h 186"/>
              <a:gd name="T30" fmla="*/ 241283 w 184"/>
              <a:gd name="T31" fmla="*/ 79204 h 186"/>
              <a:gd name="T32" fmla="*/ 212656 w 184"/>
              <a:gd name="T33" fmla="*/ 39602 h 186"/>
              <a:gd name="T34" fmla="*/ 194935 w 184"/>
              <a:gd name="T35" fmla="*/ 21849 h 186"/>
              <a:gd name="T36" fmla="*/ 174487 w 184"/>
              <a:gd name="T37" fmla="*/ 8194 h 186"/>
              <a:gd name="T38" fmla="*/ 148587 w 184"/>
              <a:gd name="T39" fmla="*/ 4097 h 186"/>
              <a:gd name="T40" fmla="*/ 128139 w 184"/>
              <a:gd name="T41" fmla="*/ 0 h 186"/>
              <a:gd name="T42" fmla="*/ 102238 w 184"/>
              <a:gd name="T43" fmla="*/ 4097 h 186"/>
              <a:gd name="T44" fmla="*/ 80428 w 184"/>
              <a:gd name="T45" fmla="*/ 8194 h 186"/>
              <a:gd name="T46" fmla="*/ 55890 w 184"/>
              <a:gd name="T47" fmla="*/ 21849 h 186"/>
              <a:gd name="T48" fmla="*/ 38169 w 184"/>
              <a:gd name="T49" fmla="*/ 39602 h 18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84"/>
              <a:gd name="T76" fmla="*/ 0 h 186"/>
              <a:gd name="T77" fmla="*/ 184 w 184"/>
              <a:gd name="T78" fmla="*/ 186 h 18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84" h="186">
                <a:moveTo>
                  <a:pt x="28" y="29"/>
                </a:moveTo>
                <a:lnTo>
                  <a:pt x="7" y="58"/>
                </a:lnTo>
                <a:lnTo>
                  <a:pt x="0" y="93"/>
                </a:lnTo>
                <a:lnTo>
                  <a:pt x="7" y="128"/>
                </a:lnTo>
                <a:lnTo>
                  <a:pt x="28" y="160"/>
                </a:lnTo>
                <a:lnTo>
                  <a:pt x="41" y="173"/>
                </a:lnTo>
                <a:lnTo>
                  <a:pt x="59" y="179"/>
                </a:lnTo>
                <a:lnTo>
                  <a:pt x="75" y="186"/>
                </a:lnTo>
                <a:lnTo>
                  <a:pt x="94" y="186"/>
                </a:lnTo>
                <a:lnTo>
                  <a:pt x="109" y="186"/>
                </a:lnTo>
                <a:lnTo>
                  <a:pt x="128" y="179"/>
                </a:lnTo>
                <a:lnTo>
                  <a:pt x="143" y="173"/>
                </a:lnTo>
                <a:lnTo>
                  <a:pt x="156" y="160"/>
                </a:lnTo>
                <a:lnTo>
                  <a:pt x="177" y="128"/>
                </a:lnTo>
                <a:lnTo>
                  <a:pt x="184" y="93"/>
                </a:lnTo>
                <a:lnTo>
                  <a:pt x="177" y="58"/>
                </a:lnTo>
                <a:lnTo>
                  <a:pt x="156" y="29"/>
                </a:lnTo>
                <a:lnTo>
                  <a:pt x="143" y="16"/>
                </a:lnTo>
                <a:lnTo>
                  <a:pt x="128" y="6"/>
                </a:lnTo>
                <a:lnTo>
                  <a:pt x="109" y="3"/>
                </a:lnTo>
                <a:lnTo>
                  <a:pt x="94" y="0"/>
                </a:lnTo>
                <a:lnTo>
                  <a:pt x="75" y="3"/>
                </a:lnTo>
                <a:lnTo>
                  <a:pt x="59" y="6"/>
                </a:lnTo>
                <a:lnTo>
                  <a:pt x="41" y="16"/>
                </a:lnTo>
                <a:lnTo>
                  <a:pt x="28" y="2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915" name="Text Box 43"/>
          <p:cNvSpPr txBox="1">
            <a:spLocks noChangeArrowheads="1"/>
          </p:cNvSpPr>
          <p:nvPr/>
        </p:nvSpPr>
        <p:spPr bwMode="auto">
          <a:xfrm>
            <a:off x="2044700" y="1563799"/>
            <a:ext cx="1393493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000" b="1">
                <a:solidFill>
                  <a:srgbClr val="472F46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000" b="1">
                <a:solidFill>
                  <a:srgbClr val="472F46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000" b="1">
                <a:solidFill>
                  <a:srgbClr val="472F46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000" b="1">
                <a:solidFill>
                  <a:srgbClr val="472F46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000" b="1">
                <a:solidFill>
                  <a:srgbClr val="472F4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472F4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472F4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472F4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472F46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600" dirty="0">
                <a:solidFill>
                  <a:srgbClr val="4E004F"/>
                </a:solidFill>
                <a:latin typeface="Calibri"/>
                <a:cs typeface="Calibri"/>
              </a:rPr>
              <a:t>Inquiries</a:t>
            </a:r>
          </a:p>
        </p:txBody>
      </p:sp>
      <p:sp>
        <p:nvSpPr>
          <p:cNvPr id="79916" name="Text Box 44"/>
          <p:cNvSpPr txBox="1">
            <a:spLocks noChangeArrowheads="1"/>
          </p:cNvSpPr>
          <p:nvPr/>
        </p:nvSpPr>
        <p:spPr bwMode="auto">
          <a:xfrm>
            <a:off x="2115904" y="2502012"/>
            <a:ext cx="2313454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600" dirty="0">
                <a:solidFill>
                  <a:srgbClr val="4E004F"/>
                </a:solidFill>
                <a:latin typeface="Calibri"/>
                <a:cs typeface="Calibri"/>
              </a:rPr>
              <a:t>Qualified Leads</a:t>
            </a:r>
          </a:p>
        </p:txBody>
      </p:sp>
      <p:sp>
        <p:nvSpPr>
          <p:cNvPr id="79917" name="Text Box 45"/>
          <p:cNvSpPr txBox="1">
            <a:spLocks noChangeArrowheads="1"/>
          </p:cNvSpPr>
          <p:nvPr/>
        </p:nvSpPr>
        <p:spPr bwMode="auto">
          <a:xfrm>
            <a:off x="2044700" y="3322749"/>
            <a:ext cx="2704562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000" b="1">
                <a:solidFill>
                  <a:srgbClr val="472F46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000" b="1">
                <a:solidFill>
                  <a:srgbClr val="472F46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000" b="1">
                <a:solidFill>
                  <a:srgbClr val="472F46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000" b="1">
                <a:solidFill>
                  <a:srgbClr val="472F46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000" b="1">
                <a:solidFill>
                  <a:srgbClr val="472F4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472F4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472F4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472F4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472F46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600">
                <a:solidFill>
                  <a:srgbClr val="4E004F"/>
                </a:solidFill>
                <a:latin typeface="Calibri"/>
                <a:cs typeface="Calibri"/>
              </a:rPr>
              <a:t>Sales-Ready Leads </a:t>
            </a:r>
            <a:br>
              <a:rPr lang="en-US" sz="2600">
                <a:solidFill>
                  <a:srgbClr val="4E004F"/>
                </a:solidFill>
                <a:latin typeface="Calibri"/>
                <a:cs typeface="Calibri"/>
              </a:rPr>
            </a:br>
            <a:r>
              <a:rPr lang="en-US" sz="2600">
                <a:solidFill>
                  <a:srgbClr val="4E004F"/>
                </a:solidFill>
                <a:latin typeface="Calibri"/>
                <a:cs typeface="Calibri"/>
              </a:rPr>
              <a:t>(Prospects)</a:t>
            </a:r>
          </a:p>
        </p:txBody>
      </p:sp>
      <p:sp>
        <p:nvSpPr>
          <p:cNvPr id="79918" name="Text Box 46"/>
          <p:cNvSpPr txBox="1">
            <a:spLocks noChangeArrowheads="1"/>
          </p:cNvSpPr>
          <p:nvPr/>
        </p:nvSpPr>
        <p:spPr bwMode="auto">
          <a:xfrm>
            <a:off x="2044700" y="4405424"/>
            <a:ext cx="3817937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600" dirty="0">
                <a:solidFill>
                  <a:srgbClr val="4E004F"/>
                </a:solidFill>
                <a:latin typeface="+mj-lt"/>
              </a:rPr>
              <a:t>Forecasted Opportunities</a:t>
            </a:r>
          </a:p>
        </p:txBody>
      </p:sp>
      <p:sp>
        <p:nvSpPr>
          <p:cNvPr id="79919" name="Text Box 47"/>
          <p:cNvSpPr txBox="1">
            <a:spLocks noChangeArrowheads="1"/>
          </p:cNvSpPr>
          <p:nvPr/>
        </p:nvSpPr>
        <p:spPr bwMode="auto">
          <a:xfrm>
            <a:off x="2065337" y="5527675"/>
            <a:ext cx="597715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600" dirty="0">
                <a:solidFill>
                  <a:srgbClr val="4E004F"/>
                </a:solidFill>
                <a:latin typeface="Calibri"/>
                <a:cs typeface="Calibri"/>
              </a:rPr>
              <a:t>Closed </a:t>
            </a:r>
            <a:r>
              <a:rPr lang="en-US" sz="2600" dirty="0" smtClean="0">
                <a:solidFill>
                  <a:srgbClr val="4E004F"/>
                </a:solidFill>
                <a:latin typeface="Calibri"/>
                <a:cs typeface="Calibri"/>
              </a:rPr>
              <a:t>Business (</a:t>
            </a:r>
            <a:r>
              <a:rPr lang="en-US" sz="2600" dirty="0">
                <a:solidFill>
                  <a:srgbClr val="4E004F"/>
                </a:solidFill>
                <a:latin typeface="Calibri"/>
                <a:cs typeface="Calibri"/>
              </a:rPr>
              <a:t>Customers)</a:t>
            </a:r>
          </a:p>
        </p:txBody>
      </p:sp>
      <p:sp>
        <p:nvSpPr>
          <p:cNvPr id="54308" name="Freeform 29"/>
          <p:cNvSpPr>
            <a:spLocks/>
          </p:cNvSpPr>
          <p:nvPr/>
        </p:nvSpPr>
        <p:spPr bwMode="auto">
          <a:xfrm>
            <a:off x="5719762" y="2957624"/>
            <a:ext cx="244475" cy="255588"/>
          </a:xfrm>
          <a:custGeom>
            <a:avLst/>
            <a:gdLst>
              <a:gd name="T0" fmla="*/ 46266899 w 180"/>
              <a:gd name="T1" fmla="*/ 51865132 h 188"/>
              <a:gd name="T2" fmla="*/ 11104597 w 180"/>
              <a:gd name="T3" fmla="*/ 105583270 h 188"/>
              <a:gd name="T4" fmla="*/ 0 w 180"/>
              <a:gd name="T5" fmla="*/ 170413979 h 188"/>
              <a:gd name="T6" fmla="*/ 11104597 w 180"/>
              <a:gd name="T7" fmla="*/ 237099095 h 188"/>
              <a:gd name="T8" fmla="*/ 46266899 w 180"/>
              <a:gd name="T9" fmla="*/ 296373508 h 188"/>
              <a:gd name="T10" fmla="*/ 75878245 w 180"/>
              <a:gd name="T11" fmla="*/ 318601413 h 188"/>
              <a:gd name="T12" fmla="*/ 103638393 w 180"/>
              <a:gd name="T13" fmla="*/ 337124667 h 188"/>
              <a:gd name="T14" fmla="*/ 133249738 w 180"/>
              <a:gd name="T15" fmla="*/ 342680963 h 188"/>
              <a:gd name="T16" fmla="*/ 166562162 w 180"/>
              <a:gd name="T17" fmla="*/ 348238619 h 188"/>
              <a:gd name="T18" fmla="*/ 201724488 w 180"/>
              <a:gd name="T19" fmla="*/ 342680963 h 188"/>
              <a:gd name="T20" fmla="*/ 229484615 w 180"/>
              <a:gd name="T21" fmla="*/ 337124667 h 188"/>
              <a:gd name="T22" fmla="*/ 259095960 w 180"/>
              <a:gd name="T23" fmla="*/ 318601413 h 188"/>
              <a:gd name="T24" fmla="*/ 288705947 w 180"/>
              <a:gd name="T25" fmla="*/ 296373508 h 188"/>
              <a:gd name="T26" fmla="*/ 322018371 w 180"/>
              <a:gd name="T27" fmla="*/ 237099095 h 188"/>
              <a:gd name="T28" fmla="*/ 333122965 w 180"/>
              <a:gd name="T29" fmla="*/ 170413979 h 188"/>
              <a:gd name="T30" fmla="*/ 322018371 w 180"/>
              <a:gd name="T31" fmla="*/ 105583270 h 188"/>
              <a:gd name="T32" fmla="*/ 288705947 w 180"/>
              <a:gd name="T33" fmla="*/ 51865132 h 188"/>
              <a:gd name="T34" fmla="*/ 259095960 w 180"/>
              <a:gd name="T35" fmla="*/ 29637217 h 188"/>
              <a:gd name="T36" fmla="*/ 229484615 w 180"/>
              <a:gd name="T37" fmla="*/ 11113955 h 188"/>
              <a:gd name="T38" fmla="*/ 201724488 w 180"/>
              <a:gd name="T39" fmla="*/ 5557657 h 188"/>
              <a:gd name="T40" fmla="*/ 166562162 w 180"/>
              <a:gd name="T41" fmla="*/ 0 h 188"/>
              <a:gd name="T42" fmla="*/ 133249738 w 180"/>
              <a:gd name="T43" fmla="*/ 5557657 h 188"/>
              <a:gd name="T44" fmla="*/ 103638393 w 180"/>
              <a:gd name="T45" fmla="*/ 11113955 h 188"/>
              <a:gd name="T46" fmla="*/ 75878245 w 180"/>
              <a:gd name="T47" fmla="*/ 29637217 h 188"/>
              <a:gd name="T48" fmla="*/ 46266899 w 180"/>
              <a:gd name="T49" fmla="*/ 51865132 h 188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80"/>
              <a:gd name="T76" fmla="*/ 0 h 188"/>
              <a:gd name="T77" fmla="*/ 180 w 180"/>
              <a:gd name="T78" fmla="*/ 188 h 188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80" h="188">
                <a:moveTo>
                  <a:pt x="25" y="28"/>
                </a:moveTo>
                <a:lnTo>
                  <a:pt x="6" y="57"/>
                </a:lnTo>
                <a:lnTo>
                  <a:pt x="0" y="92"/>
                </a:lnTo>
                <a:lnTo>
                  <a:pt x="6" y="128"/>
                </a:lnTo>
                <a:lnTo>
                  <a:pt x="25" y="160"/>
                </a:lnTo>
                <a:lnTo>
                  <a:pt x="41" y="172"/>
                </a:lnTo>
                <a:lnTo>
                  <a:pt x="56" y="182"/>
                </a:lnTo>
                <a:lnTo>
                  <a:pt x="72" y="185"/>
                </a:lnTo>
                <a:lnTo>
                  <a:pt x="90" y="188"/>
                </a:lnTo>
                <a:lnTo>
                  <a:pt x="109" y="185"/>
                </a:lnTo>
                <a:lnTo>
                  <a:pt x="124" y="182"/>
                </a:lnTo>
                <a:lnTo>
                  <a:pt x="140" y="172"/>
                </a:lnTo>
                <a:lnTo>
                  <a:pt x="156" y="160"/>
                </a:lnTo>
                <a:lnTo>
                  <a:pt x="174" y="128"/>
                </a:lnTo>
                <a:lnTo>
                  <a:pt x="180" y="92"/>
                </a:lnTo>
                <a:lnTo>
                  <a:pt x="174" y="57"/>
                </a:lnTo>
                <a:lnTo>
                  <a:pt x="156" y="28"/>
                </a:lnTo>
                <a:lnTo>
                  <a:pt x="140" y="16"/>
                </a:lnTo>
                <a:lnTo>
                  <a:pt x="124" y="6"/>
                </a:lnTo>
                <a:lnTo>
                  <a:pt x="109" y="3"/>
                </a:lnTo>
                <a:lnTo>
                  <a:pt x="90" y="0"/>
                </a:lnTo>
                <a:lnTo>
                  <a:pt x="72" y="3"/>
                </a:lnTo>
                <a:lnTo>
                  <a:pt x="56" y="6"/>
                </a:lnTo>
                <a:lnTo>
                  <a:pt x="41" y="16"/>
                </a:lnTo>
                <a:lnTo>
                  <a:pt x="25" y="2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309" name="Freeform 30"/>
          <p:cNvSpPr>
            <a:spLocks/>
          </p:cNvSpPr>
          <p:nvPr/>
        </p:nvSpPr>
        <p:spPr bwMode="auto">
          <a:xfrm>
            <a:off x="5405437" y="2554399"/>
            <a:ext cx="250825" cy="254000"/>
          </a:xfrm>
          <a:custGeom>
            <a:avLst/>
            <a:gdLst>
              <a:gd name="T0" fmla="*/ 52009386 w 184"/>
              <a:gd name="T1" fmla="*/ 53958617 h 186"/>
              <a:gd name="T2" fmla="*/ 13002006 w 184"/>
              <a:gd name="T3" fmla="*/ 107915867 h 186"/>
              <a:gd name="T4" fmla="*/ 0 w 184"/>
              <a:gd name="T5" fmla="*/ 173038169 h 186"/>
              <a:gd name="T6" fmla="*/ 13002006 w 184"/>
              <a:gd name="T7" fmla="*/ 238160513 h 186"/>
              <a:gd name="T8" fmla="*/ 52009386 w 184"/>
              <a:gd name="T9" fmla="*/ 297700278 h 186"/>
              <a:gd name="T10" fmla="*/ 76156737 w 184"/>
              <a:gd name="T11" fmla="*/ 321887625 h 186"/>
              <a:gd name="T12" fmla="*/ 109591447 w 184"/>
              <a:gd name="T13" fmla="*/ 333051331 h 186"/>
              <a:gd name="T14" fmla="*/ 139310110 w 184"/>
              <a:gd name="T15" fmla="*/ 346076337 h 186"/>
              <a:gd name="T16" fmla="*/ 174602811 w 184"/>
              <a:gd name="T17" fmla="*/ 346076337 h 186"/>
              <a:gd name="T18" fmla="*/ 202464867 w 184"/>
              <a:gd name="T19" fmla="*/ 346076337 h 186"/>
              <a:gd name="T20" fmla="*/ 237756206 w 184"/>
              <a:gd name="T21" fmla="*/ 333051331 h 186"/>
              <a:gd name="T22" fmla="*/ 265618219 w 184"/>
              <a:gd name="T23" fmla="*/ 321887625 h 186"/>
              <a:gd name="T24" fmla="*/ 289765570 w 184"/>
              <a:gd name="T25" fmla="*/ 297700278 h 186"/>
              <a:gd name="T26" fmla="*/ 328772934 w 184"/>
              <a:gd name="T27" fmla="*/ 238160513 h 186"/>
              <a:gd name="T28" fmla="*/ 341774935 w 184"/>
              <a:gd name="T29" fmla="*/ 173038169 h 186"/>
              <a:gd name="T30" fmla="*/ 328772934 w 184"/>
              <a:gd name="T31" fmla="*/ 107915867 h 186"/>
              <a:gd name="T32" fmla="*/ 289765570 w 184"/>
              <a:gd name="T33" fmla="*/ 53958617 h 186"/>
              <a:gd name="T34" fmla="*/ 265618219 w 184"/>
              <a:gd name="T35" fmla="*/ 29769893 h 186"/>
              <a:gd name="T36" fmla="*/ 237756206 w 184"/>
              <a:gd name="T37" fmla="*/ 11163709 h 186"/>
              <a:gd name="T38" fmla="*/ 202464867 w 184"/>
              <a:gd name="T39" fmla="*/ 5582537 h 186"/>
              <a:gd name="T40" fmla="*/ 174602811 w 184"/>
              <a:gd name="T41" fmla="*/ 0 h 186"/>
              <a:gd name="T42" fmla="*/ 139310110 w 184"/>
              <a:gd name="T43" fmla="*/ 5582537 h 186"/>
              <a:gd name="T44" fmla="*/ 109591447 w 184"/>
              <a:gd name="T45" fmla="*/ 11163709 h 186"/>
              <a:gd name="T46" fmla="*/ 76156737 w 184"/>
              <a:gd name="T47" fmla="*/ 29769893 h 186"/>
              <a:gd name="T48" fmla="*/ 52009386 w 184"/>
              <a:gd name="T49" fmla="*/ 53958617 h 18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84"/>
              <a:gd name="T76" fmla="*/ 0 h 186"/>
              <a:gd name="T77" fmla="*/ 184 w 184"/>
              <a:gd name="T78" fmla="*/ 186 h 18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84" h="186">
                <a:moveTo>
                  <a:pt x="28" y="29"/>
                </a:moveTo>
                <a:lnTo>
                  <a:pt x="7" y="58"/>
                </a:lnTo>
                <a:lnTo>
                  <a:pt x="0" y="93"/>
                </a:lnTo>
                <a:lnTo>
                  <a:pt x="7" y="128"/>
                </a:lnTo>
                <a:lnTo>
                  <a:pt x="28" y="160"/>
                </a:lnTo>
                <a:lnTo>
                  <a:pt x="41" y="173"/>
                </a:lnTo>
                <a:lnTo>
                  <a:pt x="59" y="179"/>
                </a:lnTo>
                <a:lnTo>
                  <a:pt x="75" y="186"/>
                </a:lnTo>
                <a:lnTo>
                  <a:pt x="94" y="186"/>
                </a:lnTo>
                <a:lnTo>
                  <a:pt x="109" y="186"/>
                </a:lnTo>
                <a:lnTo>
                  <a:pt x="128" y="179"/>
                </a:lnTo>
                <a:lnTo>
                  <a:pt x="143" y="173"/>
                </a:lnTo>
                <a:lnTo>
                  <a:pt x="156" y="160"/>
                </a:lnTo>
                <a:lnTo>
                  <a:pt x="177" y="128"/>
                </a:lnTo>
                <a:lnTo>
                  <a:pt x="184" y="93"/>
                </a:lnTo>
                <a:lnTo>
                  <a:pt x="177" y="58"/>
                </a:lnTo>
                <a:lnTo>
                  <a:pt x="156" y="29"/>
                </a:lnTo>
                <a:lnTo>
                  <a:pt x="143" y="16"/>
                </a:lnTo>
                <a:lnTo>
                  <a:pt x="128" y="6"/>
                </a:lnTo>
                <a:lnTo>
                  <a:pt x="109" y="3"/>
                </a:lnTo>
                <a:lnTo>
                  <a:pt x="94" y="0"/>
                </a:lnTo>
                <a:lnTo>
                  <a:pt x="75" y="3"/>
                </a:lnTo>
                <a:lnTo>
                  <a:pt x="59" y="6"/>
                </a:lnTo>
                <a:lnTo>
                  <a:pt x="41" y="16"/>
                </a:lnTo>
                <a:lnTo>
                  <a:pt x="28" y="2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310" name="Freeform 29"/>
          <p:cNvSpPr>
            <a:spLocks/>
          </p:cNvSpPr>
          <p:nvPr/>
        </p:nvSpPr>
        <p:spPr bwMode="auto">
          <a:xfrm>
            <a:off x="6207125" y="2549637"/>
            <a:ext cx="246062" cy="257175"/>
          </a:xfrm>
          <a:custGeom>
            <a:avLst/>
            <a:gdLst>
              <a:gd name="T0" fmla="*/ 46567239 w 180"/>
              <a:gd name="T1" fmla="*/ 52187378 h 188"/>
              <a:gd name="T2" fmla="*/ 11176682 w 180"/>
              <a:gd name="T3" fmla="*/ 106239274 h 188"/>
              <a:gd name="T4" fmla="*/ 0 w 180"/>
              <a:gd name="T5" fmla="*/ 171472786 h 188"/>
              <a:gd name="T6" fmla="*/ 11176682 w 180"/>
              <a:gd name="T7" fmla="*/ 238572227 h 188"/>
              <a:gd name="T8" fmla="*/ 46567239 w 180"/>
              <a:gd name="T9" fmla="*/ 298214920 h 188"/>
              <a:gd name="T10" fmla="*/ 76370805 w 180"/>
              <a:gd name="T11" fmla="*/ 320580930 h 188"/>
              <a:gd name="T12" fmla="*/ 104311157 w 180"/>
              <a:gd name="T13" fmla="*/ 339219272 h 188"/>
              <a:gd name="T14" fmla="*/ 134114723 w 180"/>
              <a:gd name="T15" fmla="*/ 344810091 h 188"/>
              <a:gd name="T16" fmla="*/ 167643393 w 180"/>
              <a:gd name="T17" fmla="*/ 350402277 h 188"/>
              <a:gd name="T18" fmla="*/ 203033975 w 180"/>
              <a:gd name="T19" fmla="*/ 344810091 h 188"/>
              <a:gd name="T20" fmla="*/ 230974305 w 180"/>
              <a:gd name="T21" fmla="*/ 339219272 h 188"/>
              <a:gd name="T22" fmla="*/ 260777872 w 180"/>
              <a:gd name="T23" fmla="*/ 320580930 h 188"/>
              <a:gd name="T24" fmla="*/ 290580071 w 180"/>
              <a:gd name="T25" fmla="*/ 298214920 h 188"/>
              <a:gd name="T26" fmla="*/ 324108741 w 180"/>
              <a:gd name="T27" fmla="*/ 238572227 h 188"/>
              <a:gd name="T28" fmla="*/ 335285420 w 180"/>
              <a:gd name="T29" fmla="*/ 171472786 h 188"/>
              <a:gd name="T30" fmla="*/ 324108741 w 180"/>
              <a:gd name="T31" fmla="*/ 106239274 h 188"/>
              <a:gd name="T32" fmla="*/ 290580071 w 180"/>
              <a:gd name="T33" fmla="*/ 52187378 h 188"/>
              <a:gd name="T34" fmla="*/ 260777872 w 180"/>
              <a:gd name="T35" fmla="*/ 29821357 h 188"/>
              <a:gd name="T36" fmla="*/ 230974305 w 180"/>
              <a:gd name="T37" fmla="*/ 11183008 h 188"/>
              <a:gd name="T38" fmla="*/ 203033975 w 180"/>
              <a:gd name="T39" fmla="*/ 5592188 h 188"/>
              <a:gd name="T40" fmla="*/ 167643393 w 180"/>
              <a:gd name="T41" fmla="*/ 0 h 188"/>
              <a:gd name="T42" fmla="*/ 134114723 w 180"/>
              <a:gd name="T43" fmla="*/ 5592188 h 188"/>
              <a:gd name="T44" fmla="*/ 104311157 w 180"/>
              <a:gd name="T45" fmla="*/ 11183008 h 188"/>
              <a:gd name="T46" fmla="*/ 76370805 w 180"/>
              <a:gd name="T47" fmla="*/ 29821357 h 188"/>
              <a:gd name="T48" fmla="*/ 46567239 w 180"/>
              <a:gd name="T49" fmla="*/ 52187378 h 188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80"/>
              <a:gd name="T76" fmla="*/ 0 h 188"/>
              <a:gd name="T77" fmla="*/ 180 w 180"/>
              <a:gd name="T78" fmla="*/ 188 h 188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80" h="188">
                <a:moveTo>
                  <a:pt x="25" y="28"/>
                </a:moveTo>
                <a:lnTo>
                  <a:pt x="6" y="57"/>
                </a:lnTo>
                <a:lnTo>
                  <a:pt x="0" y="92"/>
                </a:lnTo>
                <a:lnTo>
                  <a:pt x="6" y="128"/>
                </a:lnTo>
                <a:lnTo>
                  <a:pt x="25" y="160"/>
                </a:lnTo>
                <a:lnTo>
                  <a:pt x="41" y="172"/>
                </a:lnTo>
                <a:lnTo>
                  <a:pt x="56" y="182"/>
                </a:lnTo>
                <a:lnTo>
                  <a:pt x="72" y="185"/>
                </a:lnTo>
                <a:lnTo>
                  <a:pt x="90" y="188"/>
                </a:lnTo>
                <a:lnTo>
                  <a:pt x="109" y="185"/>
                </a:lnTo>
                <a:lnTo>
                  <a:pt x="124" y="182"/>
                </a:lnTo>
                <a:lnTo>
                  <a:pt x="140" y="172"/>
                </a:lnTo>
                <a:lnTo>
                  <a:pt x="156" y="160"/>
                </a:lnTo>
                <a:lnTo>
                  <a:pt x="174" y="128"/>
                </a:lnTo>
                <a:lnTo>
                  <a:pt x="180" y="92"/>
                </a:lnTo>
                <a:lnTo>
                  <a:pt x="174" y="57"/>
                </a:lnTo>
                <a:lnTo>
                  <a:pt x="156" y="28"/>
                </a:lnTo>
                <a:lnTo>
                  <a:pt x="140" y="16"/>
                </a:lnTo>
                <a:lnTo>
                  <a:pt x="124" y="6"/>
                </a:lnTo>
                <a:lnTo>
                  <a:pt x="109" y="3"/>
                </a:lnTo>
                <a:lnTo>
                  <a:pt x="90" y="0"/>
                </a:lnTo>
                <a:lnTo>
                  <a:pt x="72" y="3"/>
                </a:lnTo>
                <a:lnTo>
                  <a:pt x="56" y="6"/>
                </a:lnTo>
                <a:lnTo>
                  <a:pt x="41" y="16"/>
                </a:lnTo>
                <a:lnTo>
                  <a:pt x="25" y="2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311" name="Freeform 30"/>
          <p:cNvSpPr>
            <a:spLocks/>
          </p:cNvSpPr>
          <p:nvPr/>
        </p:nvSpPr>
        <p:spPr bwMode="auto">
          <a:xfrm>
            <a:off x="6715125" y="2949687"/>
            <a:ext cx="249237" cy="254000"/>
          </a:xfrm>
          <a:custGeom>
            <a:avLst/>
            <a:gdLst>
              <a:gd name="T0" fmla="*/ 51680109 w 184"/>
              <a:gd name="T1" fmla="*/ 53958617 h 186"/>
              <a:gd name="T2" fmla="*/ 12919689 w 184"/>
              <a:gd name="T3" fmla="*/ 107915867 h 186"/>
              <a:gd name="T4" fmla="*/ 0 w 184"/>
              <a:gd name="T5" fmla="*/ 173038169 h 186"/>
              <a:gd name="T6" fmla="*/ 12919689 w 184"/>
              <a:gd name="T7" fmla="*/ 238160513 h 186"/>
              <a:gd name="T8" fmla="*/ 51680109 w 184"/>
              <a:gd name="T9" fmla="*/ 297700278 h 186"/>
              <a:gd name="T10" fmla="*/ 75674580 w 184"/>
              <a:gd name="T11" fmla="*/ 321887625 h 186"/>
              <a:gd name="T12" fmla="*/ 108897612 w 184"/>
              <a:gd name="T13" fmla="*/ 333051331 h 186"/>
              <a:gd name="T14" fmla="*/ 138428123 w 184"/>
              <a:gd name="T15" fmla="*/ 346076337 h 186"/>
              <a:gd name="T16" fmla="*/ 173497382 w 184"/>
              <a:gd name="T17" fmla="*/ 346076337 h 186"/>
              <a:gd name="T18" fmla="*/ 201183041 w 184"/>
              <a:gd name="T19" fmla="*/ 346076337 h 186"/>
              <a:gd name="T20" fmla="*/ 236250946 w 184"/>
              <a:gd name="T21" fmla="*/ 333051331 h 186"/>
              <a:gd name="T22" fmla="*/ 263936562 w 184"/>
              <a:gd name="T23" fmla="*/ 321887625 h 186"/>
              <a:gd name="T24" fmla="*/ 287931033 w 184"/>
              <a:gd name="T25" fmla="*/ 297700278 h 186"/>
              <a:gd name="T26" fmla="*/ 326691438 w 184"/>
              <a:gd name="T27" fmla="*/ 238160513 h 186"/>
              <a:gd name="T28" fmla="*/ 339611121 w 184"/>
              <a:gd name="T29" fmla="*/ 173038169 h 186"/>
              <a:gd name="T30" fmla="*/ 326691438 w 184"/>
              <a:gd name="T31" fmla="*/ 107915867 h 186"/>
              <a:gd name="T32" fmla="*/ 287931033 w 184"/>
              <a:gd name="T33" fmla="*/ 53958617 h 186"/>
              <a:gd name="T34" fmla="*/ 263936562 w 184"/>
              <a:gd name="T35" fmla="*/ 29769893 h 186"/>
              <a:gd name="T36" fmla="*/ 236250946 w 184"/>
              <a:gd name="T37" fmla="*/ 11163709 h 186"/>
              <a:gd name="T38" fmla="*/ 201183041 w 184"/>
              <a:gd name="T39" fmla="*/ 5582537 h 186"/>
              <a:gd name="T40" fmla="*/ 173497382 w 184"/>
              <a:gd name="T41" fmla="*/ 0 h 186"/>
              <a:gd name="T42" fmla="*/ 138428123 w 184"/>
              <a:gd name="T43" fmla="*/ 5582537 h 186"/>
              <a:gd name="T44" fmla="*/ 108897612 w 184"/>
              <a:gd name="T45" fmla="*/ 11163709 h 186"/>
              <a:gd name="T46" fmla="*/ 75674580 w 184"/>
              <a:gd name="T47" fmla="*/ 29769893 h 186"/>
              <a:gd name="T48" fmla="*/ 51680109 w 184"/>
              <a:gd name="T49" fmla="*/ 53958617 h 18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84"/>
              <a:gd name="T76" fmla="*/ 0 h 186"/>
              <a:gd name="T77" fmla="*/ 184 w 184"/>
              <a:gd name="T78" fmla="*/ 186 h 18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84" h="186">
                <a:moveTo>
                  <a:pt x="28" y="29"/>
                </a:moveTo>
                <a:lnTo>
                  <a:pt x="7" y="58"/>
                </a:lnTo>
                <a:lnTo>
                  <a:pt x="0" y="93"/>
                </a:lnTo>
                <a:lnTo>
                  <a:pt x="7" y="128"/>
                </a:lnTo>
                <a:lnTo>
                  <a:pt x="28" y="160"/>
                </a:lnTo>
                <a:lnTo>
                  <a:pt x="41" y="173"/>
                </a:lnTo>
                <a:lnTo>
                  <a:pt x="59" y="179"/>
                </a:lnTo>
                <a:lnTo>
                  <a:pt x="75" y="186"/>
                </a:lnTo>
                <a:lnTo>
                  <a:pt x="94" y="186"/>
                </a:lnTo>
                <a:lnTo>
                  <a:pt x="109" y="186"/>
                </a:lnTo>
                <a:lnTo>
                  <a:pt x="128" y="179"/>
                </a:lnTo>
                <a:lnTo>
                  <a:pt x="143" y="173"/>
                </a:lnTo>
                <a:lnTo>
                  <a:pt x="156" y="160"/>
                </a:lnTo>
                <a:lnTo>
                  <a:pt x="177" y="128"/>
                </a:lnTo>
                <a:lnTo>
                  <a:pt x="184" y="93"/>
                </a:lnTo>
                <a:lnTo>
                  <a:pt x="177" y="58"/>
                </a:lnTo>
                <a:lnTo>
                  <a:pt x="156" y="29"/>
                </a:lnTo>
                <a:lnTo>
                  <a:pt x="143" y="16"/>
                </a:lnTo>
                <a:lnTo>
                  <a:pt x="128" y="6"/>
                </a:lnTo>
                <a:lnTo>
                  <a:pt x="109" y="3"/>
                </a:lnTo>
                <a:lnTo>
                  <a:pt x="94" y="0"/>
                </a:lnTo>
                <a:lnTo>
                  <a:pt x="75" y="3"/>
                </a:lnTo>
                <a:lnTo>
                  <a:pt x="59" y="6"/>
                </a:lnTo>
                <a:lnTo>
                  <a:pt x="41" y="16"/>
                </a:lnTo>
                <a:lnTo>
                  <a:pt x="28" y="2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312" name="Freeform 29"/>
          <p:cNvSpPr>
            <a:spLocks/>
          </p:cNvSpPr>
          <p:nvPr/>
        </p:nvSpPr>
        <p:spPr bwMode="auto">
          <a:xfrm>
            <a:off x="6507162" y="3389424"/>
            <a:ext cx="244475" cy="257175"/>
          </a:xfrm>
          <a:custGeom>
            <a:avLst/>
            <a:gdLst>
              <a:gd name="T0" fmla="*/ 46266899 w 180"/>
              <a:gd name="T1" fmla="*/ 52187378 h 188"/>
              <a:gd name="T2" fmla="*/ 11104597 w 180"/>
              <a:gd name="T3" fmla="*/ 106239274 h 188"/>
              <a:gd name="T4" fmla="*/ 0 w 180"/>
              <a:gd name="T5" fmla="*/ 171472786 h 188"/>
              <a:gd name="T6" fmla="*/ 11104597 w 180"/>
              <a:gd name="T7" fmla="*/ 238572227 h 188"/>
              <a:gd name="T8" fmla="*/ 46266899 w 180"/>
              <a:gd name="T9" fmla="*/ 298214920 h 188"/>
              <a:gd name="T10" fmla="*/ 75878245 w 180"/>
              <a:gd name="T11" fmla="*/ 320580930 h 188"/>
              <a:gd name="T12" fmla="*/ 103638393 w 180"/>
              <a:gd name="T13" fmla="*/ 339219272 h 188"/>
              <a:gd name="T14" fmla="*/ 133249738 w 180"/>
              <a:gd name="T15" fmla="*/ 344810091 h 188"/>
              <a:gd name="T16" fmla="*/ 166562162 w 180"/>
              <a:gd name="T17" fmla="*/ 350402277 h 188"/>
              <a:gd name="T18" fmla="*/ 201724488 w 180"/>
              <a:gd name="T19" fmla="*/ 344810091 h 188"/>
              <a:gd name="T20" fmla="*/ 229484615 w 180"/>
              <a:gd name="T21" fmla="*/ 339219272 h 188"/>
              <a:gd name="T22" fmla="*/ 259095960 w 180"/>
              <a:gd name="T23" fmla="*/ 320580930 h 188"/>
              <a:gd name="T24" fmla="*/ 288705947 w 180"/>
              <a:gd name="T25" fmla="*/ 298214920 h 188"/>
              <a:gd name="T26" fmla="*/ 322018371 w 180"/>
              <a:gd name="T27" fmla="*/ 238572227 h 188"/>
              <a:gd name="T28" fmla="*/ 333122965 w 180"/>
              <a:gd name="T29" fmla="*/ 171472786 h 188"/>
              <a:gd name="T30" fmla="*/ 322018371 w 180"/>
              <a:gd name="T31" fmla="*/ 106239274 h 188"/>
              <a:gd name="T32" fmla="*/ 288705947 w 180"/>
              <a:gd name="T33" fmla="*/ 52187378 h 188"/>
              <a:gd name="T34" fmla="*/ 259095960 w 180"/>
              <a:gd name="T35" fmla="*/ 29821357 h 188"/>
              <a:gd name="T36" fmla="*/ 229484615 w 180"/>
              <a:gd name="T37" fmla="*/ 11183008 h 188"/>
              <a:gd name="T38" fmla="*/ 201724488 w 180"/>
              <a:gd name="T39" fmla="*/ 5592188 h 188"/>
              <a:gd name="T40" fmla="*/ 166562162 w 180"/>
              <a:gd name="T41" fmla="*/ 0 h 188"/>
              <a:gd name="T42" fmla="*/ 133249738 w 180"/>
              <a:gd name="T43" fmla="*/ 5592188 h 188"/>
              <a:gd name="T44" fmla="*/ 103638393 w 180"/>
              <a:gd name="T45" fmla="*/ 11183008 h 188"/>
              <a:gd name="T46" fmla="*/ 75878245 w 180"/>
              <a:gd name="T47" fmla="*/ 29821357 h 188"/>
              <a:gd name="T48" fmla="*/ 46266899 w 180"/>
              <a:gd name="T49" fmla="*/ 52187378 h 188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80"/>
              <a:gd name="T76" fmla="*/ 0 h 188"/>
              <a:gd name="T77" fmla="*/ 180 w 180"/>
              <a:gd name="T78" fmla="*/ 188 h 188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80" h="188">
                <a:moveTo>
                  <a:pt x="25" y="28"/>
                </a:moveTo>
                <a:lnTo>
                  <a:pt x="6" y="57"/>
                </a:lnTo>
                <a:lnTo>
                  <a:pt x="0" y="92"/>
                </a:lnTo>
                <a:lnTo>
                  <a:pt x="6" y="128"/>
                </a:lnTo>
                <a:lnTo>
                  <a:pt x="25" y="160"/>
                </a:lnTo>
                <a:lnTo>
                  <a:pt x="41" y="172"/>
                </a:lnTo>
                <a:lnTo>
                  <a:pt x="56" y="182"/>
                </a:lnTo>
                <a:lnTo>
                  <a:pt x="72" y="185"/>
                </a:lnTo>
                <a:lnTo>
                  <a:pt x="90" y="188"/>
                </a:lnTo>
                <a:lnTo>
                  <a:pt x="109" y="185"/>
                </a:lnTo>
                <a:lnTo>
                  <a:pt x="124" y="182"/>
                </a:lnTo>
                <a:lnTo>
                  <a:pt x="140" y="172"/>
                </a:lnTo>
                <a:lnTo>
                  <a:pt x="156" y="160"/>
                </a:lnTo>
                <a:lnTo>
                  <a:pt x="174" y="128"/>
                </a:lnTo>
                <a:lnTo>
                  <a:pt x="180" y="92"/>
                </a:lnTo>
                <a:lnTo>
                  <a:pt x="174" y="57"/>
                </a:lnTo>
                <a:lnTo>
                  <a:pt x="156" y="28"/>
                </a:lnTo>
                <a:lnTo>
                  <a:pt x="140" y="16"/>
                </a:lnTo>
                <a:lnTo>
                  <a:pt x="124" y="6"/>
                </a:lnTo>
                <a:lnTo>
                  <a:pt x="109" y="3"/>
                </a:lnTo>
                <a:lnTo>
                  <a:pt x="90" y="0"/>
                </a:lnTo>
                <a:lnTo>
                  <a:pt x="72" y="3"/>
                </a:lnTo>
                <a:lnTo>
                  <a:pt x="56" y="6"/>
                </a:lnTo>
                <a:lnTo>
                  <a:pt x="41" y="16"/>
                </a:lnTo>
                <a:lnTo>
                  <a:pt x="25" y="2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313" name="Freeform 30"/>
          <p:cNvSpPr>
            <a:spLocks/>
          </p:cNvSpPr>
          <p:nvPr/>
        </p:nvSpPr>
        <p:spPr bwMode="auto">
          <a:xfrm>
            <a:off x="6938962" y="2576624"/>
            <a:ext cx="250825" cy="254000"/>
          </a:xfrm>
          <a:custGeom>
            <a:avLst/>
            <a:gdLst>
              <a:gd name="T0" fmla="*/ 52009386 w 184"/>
              <a:gd name="T1" fmla="*/ 53958617 h 186"/>
              <a:gd name="T2" fmla="*/ 13002006 w 184"/>
              <a:gd name="T3" fmla="*/ 107915867 h 186"/>
              <a:gd name="T4" fmla="*/ 0 w 184"/>
              <a:gd name="T5" fmla="*/ 173038169 h 186"/>
              <a:gd name="T6" fmla="*/ 13002006 w 184"/>
              <a:gd name="T7" fmla="*/ 238160513 h 186"/>
              <a:gd name="T8" fmla="*/ 52009386 w 184"/>
              <a:gd name="T9" fmla="*/ 297700278 h 186"/>
              <a:gd name="T10" fmla="*/ 76156737 w 184"/>
              <a:gd name="T11" fmla="*/ 321887625 h 186"/>
              <a:gd name="T12" fmla="*/ 109591447 w 184"/>
              <a:gd name="T13" fmla="*/ 333051331 h 186"/>
              <a:gd name="T14" fmla="*/ 139310110 w 184"/>
              <a:gd name="T15" fmla="*/ 346076337 h 186"/>
              <a:gd name="T16" fmla="*/ 174602811 w 184"/>
              <a:gd name="T17" fmla="*/ 346076337 h 186"/>
              <a:gd name="T18" fmla="*/ 202464867 w 184"/>
              <a:gd name="T19" fmla="*/ 346076337 h 186"/>
              <a:gd name="T20" fmla="*/ 237756206 w 184"/>
              <a:gd name="T21" fmla="*/ 333051331 h 186"/>
              <a:gd name="T22" fmla="*/ 265618219 w 184"/>
              <a:gd name="T23" fmla="*/ 321887625 h 186"/>
              <a:gd name="T24" fmla="*/ 289765570 w 184"/>
              <a:gd name="T25" fmla="*/ 297700278 h 186"/>
              <a:gd name="T26" fmla="*/ 328772934 w 184"/>
              <a:gd name="T27" fmla="*/ 238160513 h 186"/>
              <a:gd name="T28" fmla="*/ 341774935 w 184"/>
              <a:gd name="T29" fmla="*/ 173038169 h 186"/>
              <a:gd name="T30" fmla="*/ 328772934 w 184"/>
              <a:gd name="T31" fmla="*/ 107915867 h 186"/>
              <a:gd name="T32" fmla="*/ 289765570 w 184"/>
              <a:gd name="T33" fmla="*/ 53958617 h 186"/>
              <a:gd name="T34" fmla="*/ 265618219 w 184"/>
              <a:gd name="T35" fmla="*/ 29769893 h 186"/>
              <a:gd name="T36" fmla="*/ 237756206 w 184"/>
              <a:gd name="T37" fmla="*/ 11163709 h 186"/>
              <a:gd name="T38" fmla="*/ 202464867 w 184"/>
              <a:gd name="T39" fmla="*/ 5582537 h 186"/>
              <a:gd name="T40" fmla="*/ 174602811 w 184"/>
              <a:gd name="T41" fmla="*/ 0 h 186"/>
              <a:gd name="T42" fmla="*/ 139310110 w 184"/>
              <a:gd name="T43" fmla="*/ 5582537 h 186"/>
              <a:gd name="T44" fmla="*/ 109591447 w 184"/>
              <a:gd name="T45" fmla="*/ 11163709 h 186"/>
              <a:gd name="T46" fmla="*/ 76156737 w 184"/>
              <a:gd name="T47" fmla="*/ 29769893 h 186"/>
              <a:gd name="T48" fmla="*/ 52009386 w 184"/>
              <a:gd name="T49" fmla="*/ 53958617 h 18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84"/>
              <a:gd name="T76" fmla="*/ 0 h 186"/>
              <a:gd name="T77" fmla="*/ 184 w 184"/>
              <a:gd name="T78" fmla="*/ 186 h 18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84" h="186">
                <a:moveTo>
                  <a:pt x="28" y="29"/>
                </a:moveTo>
                <a:lnTo>
                  <a:pt x="7" y="58"/>
                </a:lnTo>
                <a:lnTo>
                  <a:pt x="0" y="93"/>
                </a:lnTo>
                <a:lnTo>
                  <a:pt x="7" y="128"/>
                </a:lnTo>
                <a:lnTo>
                  <a:pt x="28" y="160"/>
                </a:lnTo>
                <a:lnTo>
                  <a:pt x="41" y="173"/>
                </a:lnTo>
                <a:lnTo>
                  <a:pt x="59" y="179"/>
                </a:lnTo>
                <a:lnTo>
                  <a:pt x="75" y="186"/>
                </a:lnTo>
                <a:lnTo>
                  <a:pt x="94" y="186"/>
                </a:lnTo>
                <a:lnTo>
                  <a:pt x="109" y="186"/>
                </a:lnTo>
                <a:lnTo>
                  <a:pt x="128" y="179"/>
                </a:lnTo>
                <a:lnTo>
                  <a:pt x="143" y="173"/>
                </a:lnTo>
                <a:lnTo>
                  <a:pt x="156" y="160"/>
                </a:lnTo>
                <a:lnTo>
                  <a:pt x="177" y="128"/>
                </a:lnTo>
                <a:lnTo>
                  <a:pt x="184" y="93"/>
                </a:lnTo>
                <a:lnTo>
                  <a:pt x="177" y="58"/>
                </a:lnTo>
                <a:lnTo>
                  <a:pt x="156" y="29"/>
                </a:lnTo>
                <a:lnTo>
                  <a:pt x="143" y="16"/>
                </a:lnTo>
                <a:lnTo>
                  <a:pt x="128" y="6"/>
                </a:lnTo>
                <a:lnTo>
                  <a:pt x="109" y="3"/>
                </a:lnTo>
                <a:lnTo>
                  <a:pt x="94" y="0"/>
                </a:lnTo>
                <a:lnTo>
                  <a:pt x="75" y="3"/>
                </a:lnTo>
                <a:lnTo>
                  <a:pt x="59" y="6"/>
                </a:lnTo>
                <a:lnTo>
                  <a:pt x="41" y="16"/>
                </a:lnTo>
                <a:lnTo>
                  <a:pt x="28" y="2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314" name="Freeform 29"/>
          <p:cNvSpPr>
            <a:spLocks/>
          </p:cNvSpPr>
          <p:nvPr/>
        </p:nvSpPr>
        <p:spPr bwMode="auto">
          <a:xfrm>
            <a:off x="6037262" y="3405299"/>
            <a:ext cx="244475" cy="257175"/>
          </a:xfrm>
          <a:custGeom>
            <a:avLst/>
            <a:gdLst>
              <a:gd name="T0" fmla="*/ 46266899 w 180"/>
              <a:gd name="T1" fmla="*/ 52187378 h 188"/>
              <a:gd name="T2" fmla="*/ 11104597 w 180"/>
              <a:gd name="T3" fmla="*/ 106239274 h 188"/>
              <a:gd name="T4" fmla="*/ 0 w 180"/>
              <a:gd name="T5" fmla="*/ 171472786 h 188"/>
              <a:gd name="T6" fmla="*/ 11104597 w 180"/>
              <a:gd name="T7" fmla="*/ 238572227 h 188"/>
              <a:gd name="T8" fmla="*/ 46266899 w 180"/>
              <a:gd name="T9" fmla="*/ 298214920 h 188"/>
              <a:gd name="T10" fmla="*/ 75878245 w 180"/>
              <a:gd name="T11" fmla="*/ 320580930 h 188"/>
              <a:gd name="T12" fmla="*/ 103638393 w 180"/>
              <a:gd name="T13" fmla="*/ 339219272 h 188"/>
              <a:gd name="T14" fmla="*/ 133249738 w 180"/>
              <a:gd name="T15" fmla="*/ 344810091 h 188"/>
              <a:gd name="T16" fmla="*/ 166562162 w 180"/>
              <a:gd name="T17" fmla="*/ 350402277 h 188"/>
              <a:gd name="T18" fmla="*/ 201724488 w 180"/>
              <a:gd name="T19" fmla="*/ 344810091 h 188"/>
              <a:gd name="T20" fmla="*/ 229484615 w 180"/>
              <a:gd name="T21" fmla="*/ 339219272 h 188"/>
              <a:gd name="T22" fmla="*/ 259095960 w 180"/>
              <a:gd name="T23" fmla="*/ 320580930 h 188"/>
              <a:gd name="T24" fmla="*/ 288705947 w 180"/>
              <a:gd name="T25" fmla="*/ 298214920 h 188"/>
              <a:gd name="T26" fmla="*/ 322018371 w 180"/>
              <a:gd name="T27" fmla="*/ 238572227 h 188"/>
              <a:gd name="T28" fmla="*/ 333122965 w 180"/>
              <a:gd name="T29" fmla="*/ 171472786 h 188"/>
              <a:gd name="T30" fmla="*/ 322018371 w 180"/>
              <a:gd name="T31" fmla="*/ 106239274 h 188"/>
              <a:gd name="T32" fmla="*/ 288705947 w 180"/>
              <a:gd name="T33" fmla="*/ 52187378 h 188"/>
              <a:gd name="T34" fmla="*/ 259095960 w 180"/>
              <a:gd name="T35" fmla="*/ 29821357 h 188"/>
              <a:gd name="T36" fmla="*/ 229484615 w 180"/>
              <a:gd name="T37" fmla="*/ 11183008 h 188"/>
              <a:gd name="T38" fmla="*/ 201724488 w 180"/>
              <a:gd name="T39" fmla="*/ 5592188 h 188"/>
              <a:gd name="T40" fmla="*/ 166562162 w 180"/>
              <a:gd name="T41" fmla="*/ 0 h 188"/>
              <a:gd name="T42" fmla="*/ 133249738 w 180"/>
              <a:gd name="T43" fmla="*/ 5592188 h 188"/>
              <a:gd name="T44" fmla="*/ 103638393 w 180"/>
              <a:gd name="T45" fmla="*/ 11183008 h 188"/>
              <a:gd name="T46" fmla="*/ 75878245 w 180"/>
              <a:gd name="T47" fmla="*/ 29821357 h 188"/>
              <a:gd name="T48" fmla="*/ 46266899 w 180"/>
              <a:gd name="T49" fmla="*/ 52187378 h 188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80"/>
              <a:gd name="T76" fmla="*/ 0 h 188"/>
              <a:gd name="T77" fmla="*/ 180 w 180"/>
              <a:gd name="T78" fmla="*/ 188 h 188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80" h="188">
                <a:moveTo>
                  <a:pt x="25" y="28"/>
                </a:moveTo>
                <a:lnTo>
                  <a:pt x="6" y="57"/>
                </a:lnTo>
                <a:lnTo>
                  <a:pt x="0" y="92"/>
                </a:lnTo>
                <a:lnTo>
                  <a:pt x="6" y="128"/>
                </a:lnTo>
                <a:lnTo>
                  <a:pt x="25" y="160"/>
                </a:lnTo>
                <a:lnTo>
                  <a:pt x="41" y="172"/>
                </a:lnTo>
                <a:lnTo>
                  <a:pt x="56" y="182"/>
                </a:lnTo>
                <a:lnTo>
                  <a:pt x="72" y="185"/>
                </a:lnTo>
                <a:lnTo>
                  <a:pt x="90" y="188"/>
                </a:lnTo>
                <a:lnTo>
                  <a:pt x="109" y="185"/>
                </a:lnTo>
                <a:lnTo>
                  <a:pt x="124" y="182"/>
                </a:lnTo>
                <a:lnTo>
                  <a:pt x="140" y="172"/>
                </a:lnTo>
                <a:lnTo>
                  <a:pt x="156" y="160"/>
                </a:lnTo>
                <a:lnTo>
                  <a:pt x="174" y="128"/>
                </a:lnTo>
                <a:lnTo>
                  <a:pt x="180" y="92"/>
                </a:lnTo>
                <a:lnTo>
                  <a:pt x="174" y="57"/>
                </a:lnTo>
                <a:lnTo>
                  <a:pt x="156" y="28"/>
                </a:lnTo>
                <a:lnTo>
                  <a:pt x="140" y="16"/>
                </a:lnTo>
                <a:lnTo>
                  <a:pt x="124" y="6"/>
                </a:lnTo>
                <a:lnTo>
                  <a:pt x="109" y="3"/>
                </a:lnTo>
                <a:lnTo>
                  <a:pt x="90" y="0"/>
                </a:lnTo>
                <a:lnTo>
                  <a:pt x="72" y="3"/>
                </a:lnTo>
                <a:lnTo>
                  <a:pt x="56" y="6"/>
                </a:lnTo>
                <a:lnTo>
                  <a:pt x="41" y="16"/>
                </a:lnTo>
                <a:lnTo>
                  <a:pt x="25" y="2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315" name="Freeform 30"/>
          <p:cNvSpPr>
            <a:spLocks/>
          </p:cNvSpPr>
          <p:nvPr/>
        </p:nvSpPr>
        <p:spPr bwMode="auto">
          <a:xfrm>
            <a:off x="6226175" y="2946512"/>
            <a:ext cx="250825" cy="254000"/>
          </a:xfrm>
          <a:custGeom>
            <a:avLst/>
            <a:gdLst>
              <a:gd name="T0" fmla="*/ 52009386 w 184"/>
              <a:gd name="T1" fmla="*/ 53958617 h 186"/>
              <a:gd name="T2" fmla="*/ 13002006 w 184"/>
              <a:gd name="T3" fmla="*/ 107915867 h 186"/>
              <a:gd name="T4" fmla="*/ 0 w 184"/>
              <a:gd name="T5" fmla="*/ 173038169 h 186"/>
              <a:gd name="T6" fmla="*/ 13002006 w 184"/>
              <a:gd name="T7" fmla="*/ 238160513 h 186"/>
              <a:gd name="T8" fmla="*/ 52009386 w 184"/>
              <a:gd name="T9" fmla="*/ 297700278 h 186"/>
              <a:gd name="T10" fmla="*/ 76156737 w 184"/>
              <a:gd name="T11" fmla="*/ 321887625 h 186"/>
              <a:gd name="T12" fmla="*/ 109591447 w 184"/>
              <a:gd name="T13" fmla="*/ 333051331 h 186"/>
              <a:gd name="T14" fmla="*/ 139310110 w 184"/>
              <a:gd name="T15" fmla="*/ 346076337 h 186"/>
              <a:gd name="T16" fmla="*/ 174602811 w 184"/>
              <a:gd name="T17" fmla="*/ 346076337 h 186"/>
              <a:gd name="T18" fmla="*/ 202464867 w 184"/>
              <a:gd name="T19" fmla="*/ 346076337 h 186"/>
              <a:gd name="T20" fmla="*/ 237756206 w 184"/>
              <a:gd name="T21" fmla="*/ 333051331 h 186"/>
              <a:gd name="T22" fmla="*/ 265618219 w 184"/>
              <a:gd name="T23" fmla="*/ 321887625 h 186"/>
              <a:gd name="T24" fmla="*/ 289765570 w 184"/>
              <a:gd name="T25" fmla="*/ 297700278 h 186"/>
              <a:gd name="T26" fmla="*/ 328772934 w 184"/>
              <a:gd name="T27" fmla="*/ 238160513 h 186"/>
              <a:gd name="T28" fmla="*/ 341774935 w 184"/>
              <a:gd name="T29" fmla="*/ 173038169 h 186"/>
              <a:gd name="T30" fmla="*/ 328772934 w 184"/>
              <a:gd name="T31" fmla="*/ 107915867 h 186"/>
              <a:gd name="T32" fmla="*/ 289765570 w 184"/>
              <a:gd name="T33" fmla="*/ 53958617 h 186"/>
              <a:gd name="T34" fmla="*/ 265618219 w 184"/>
              <a:gd name="T35" fmla="*/ 29769893 h 186"/>
              <a:gd name="T36" fmla="*/ 237756206 w 184"/>
              <a:gd name="T37" fmla="*/ 11163709 h 186"/>
              <a:gd name="T38" fmla="*/ 202464867 w 184"/>
              <a:gd name="T39" fmla="*/ 5582537 h 186"/>
              <a:gd name="T40" fmla="*/ 174602811 w 184"/>
              <a:gd name="T41" fmla="*/ 0 h 186"/>
              <a:gd name="T42" fmla="*/ 139310110 w 184"/>
              <a:gd name="T43" fmla="*/ 5582537 h 186"/>
              <a:gd name="T44" fmla="*/ 109591447 w 184"/>
              <a:gd name="T45" fmla="*/ 11163709 h 186"/>
              <a:gd name="T46" fmla="*/ 76156737 w 184"/>
              <a:gd name="T47" fmla="*/ 29769893 h 186"/>
              <a:gd name="T48" fmla="*/ 52009386 w 184"/>
              <a:gd name="T49" fmla="*/ 53958617 h 18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84"/>
              <a:gd name="T76" fmla="*/ 0 h 186"/>
              <a:gd name="T77" fmla="*/ 184 w 184"/>
              <a:gd name="T78" fmla="*/ 186 h 18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84" h="186">
                <a:moveTo>
                  <a:pt x="28" y="29"/>
                </a:moveTo>
                <a:lnTo>
                  <a:pt x="7" y="58"/>
                </a:lnTo>
                <a:lnTo>
                  <a:pt x="0" y="93"/>
                </a:lnTo>
                <a:lnTo>
                  <a:pt x="7" y="128"/>
                </a:lnTo>
                <a:lnTo>
                  <a:pt x="28" y="160"/>
                </a:lnTo>
                <a:lnTo>
                  <a:pt x="41" y="173"/>
                </a:lnTo>
                <a:lnTo>
                  <a:pt x="59" y="179"/>
                </a:lnTo>
                <a:lnTo>
                  <a:pt x="75" y="186"/>
                </a:lnTo>
                <a:lnTo>
                  <a:pt x="94" y="186"/>
                </a:lnTo>
                <a:lnTo>
                  <a:pt x="109" y="186"/>
                </a:lnTo>
                <a:lnTo>
                  <a:pt x="128" y="179"/>
                </a:lnTo>
                <a:lnTo>
                  <a:pt x="143" y="173"/>
                </a:lnTo>
                <a:lnTo>
                  <a:pt x="156" y="160"/>
                </a:lnTo>
                <a:lnTo>
                  <a:pt x="177" y="128"/>
                </a:lnTo>
                <a:lnTo>
                  <a:pt x="184" y="93"/>
                </a:lnTo>
                <a:lnTo>
                  <a:pt x="177" y="58"/>
                </a:lnTo>
                <a:lnTo>
                  <a:pt x="156" y="29"/>
                </a:lnTo>
                <a:lnTo>
                  <a:pt x="143" y="16"/>
                </a:lnTo>
                <a:lnTo>
                  <a:pt x="128" y="6"/>
                </a:lnTo>
                <a:lnTo>
                  <a:pt x="109" y="3"/>
                </a:lnTo>
                <a:lnTo>
                  <a:pt x="94" y="0"/>
                </a:lnTo>
                <a:lnTo>
                  <a:pt x="75" y="3"/>
                </a:lnTo>
                <a:lnTo>
                  <a:pt x="59" y="6"/>
                </a:lnTo>
                <a:lnTo>
                  <a:pt x="41" y="16"/>
                </a:lnTo>
                <a:lnTo>
                  <a:pt x="28" y="2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316" name="Freeform 29"/>
          <p:cNvSpPr>
            <a:spLocks/>
          </p:cNvSpPr>
          <p:nvPr/>
        </p:nvSpPr>
        <p:spPr bwMode="auto">
          <a:xfrm>
            <a:off x="6205537" y="4338749"/>
            <a:ext cx="244475" cy="255588"/>
          </a:xfrm>
          <a:custGeom>
            <a:avLst/>
            <a:gdLst>
              <a:gd name="T0" fmla="*/ 46266899 w 180"/>
              <a:gd name="T1" fmla="*/ 51865132 h 188"/>
              <a:gd name="T2" fmla="*/ 11104597 w 180"/>
              <a:gd name="T3" fmla="*/ 105583270 h 188"/>
              <a:gd name="T4" fmla="*/ 0 w 180"/>
              <a:gd name="T5" fmla="*/ 170413979 h 188"/>
              <a:gd name="T6" fmla="*/ 11104597 w 180"/>
              <a:gd name="T7" fmla="*/ 237099095 h 188"/>
              <a:gd name="T8" fmla="*/ 46266899 w 180"/>
              <a:gd name="T9" fmla="*/ 296373508 h 188"/>
              <a:gd name="T10" fmla="*/ 75878245 w 180"/>
              <a:gd name="T11" fmla="*/ 318601413 h 188"/>
              <a:gd name="T12" fmla="*/ 103638393 w 180"/>
              <a:gd name="T13" fmla="*/ 337124667 h 188"/>
              <a:gd name="T14" fmla="*/ 133249738 w 180"/>
              <a:gd name="T15" fmla="*/ 342680963 h 188"/>
              <a:gd name="T16" fmla="*/ 166562162 w 180"/>
              <a:gd name="T17" fmla="*/ 348238619 h 188"/>
              <a:gd name="T18" fmla="*/ 201724488 w 180"/>
              <a:gd name="T19" fmla="*/ 342680963 h 188"/>
              <a:gd name="T20" fmla="*/ 229484615 w 180"/>
              <a:gd name="T21" fmla="*/ 337124667 h 188"/>
              <a:gd name="T22" fmla="*/ 259095960 w 180"/>
              <a:gd name="T23" fmla="*/ 318601413 h 188"/>
              <a:gd name="T24" fmla="*/ 288705947 w 180"/>
              <a:gd name="T25" fmla="*/ 296373508 h 188"/>
              <a:gd name="T26" fmla="*/ 322018371 w 180"/>
              <a:gd name="T27" fmla="*/ 237099095 h 188"/>
              <a:gd name="T28" fmla="*/ 333122965 w 180"/>
              <a:gd name="T29" fmla="*/ 170413979 h 188"/>
              <a:gd name="T30" fmla="*/ 322018371 w 180"/>
              <a:gd name="T31" fmla="*/ 105583270 h 188"/>
              <a:gd name="T32" fmla="*/ 288705947 w 180"/>
              <a:gd name="T33" fmla="*/ 51865132 h 188"/>
              <a:gd name="T34" fmla="*/ 259095960 w 180"/>
              <a:gd name="T35" fmla="*/ 29637217 h 188"/>
              <a:gd name="T36" fmla="*/ 229484615 w 180"/>
              <a:gd name="T37" fmla="*/ 11113955 h 188"/>
              <a:gd name="T38" fmla="*/ 201724488 w 180"/>
              <a:gd name="T39" fmla="*/ 5557657 h 188"/>
              <a:gd name="T40" fmla="*/ 166562162 w 180"/>
              <a:gd name="T41" fmla="*/ 0 h 188"/>
              <a:gd name="T42" fmla="*/ 133249738 w 180"/>
              <a:gd name="T43" fmla="*/ 5557657 h 188"/>
              <a:gd name="T44" fmla="*/ 103638393 w 180"/>
              <a:gd name="T45" fmla="*/ 11113955 h 188"/>
              <a:gd name="T46" fmla="*/ 75878245 w 180"/>
              <a:gd name="T47" fmla="*/ 29637217 h 188"/>
              <a:gd name="T48" fmla="*/ 46266899 w 180"/>
              <a:gd name="T49" fmla="*/ 51865132 h 188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80"/>
              <a:gd name="T76" fmla="*/ 0 h 188"/>
              <a:gd name="T77" fmla="*/ 180 w 180"/>
              <a:gd name="T78" fmla="*/ 188 h 188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80" h="188">
                <a:moveTo>
                  <a:pt x="25" y="28"/>
                </a:moveTo>
                <a:lnTo>
                  <a:pt x="6" y="57"/>
                </a:lnTo>
                <a:lnTo>
                  <a:pt x="0" y="92"/>
                </a:lnTo>
                <a:lnTo>
                  <a:pt x="6" y="128"/>
                </a:lnTo>
                <a:lnTo>
                  <a:pt x="25" y="160"/>
                </a:lnTo>
                <a:lnTo>
                  <a:pt x="41" y="172"/>
                </a:lnTo>
                <a:lnTo>
                  <a:pt x="56" y="182"/>
                </a:lnTo>
                <a:lnTo>
                  <a:pt x="72" y="185"/>
                </a:lnTo>
                <a:lnTo>
                  <a:pt x="90" y="188"/>
                </a:lnTo>
                <a:lnTo>
                  <a:pt x="109" y="185"/>
                </a:lnTo>
                <a:lnTo>
                  <a:pt x="124" y="182"/>
                </a:lnTo>
                <a:lnTo>
                  <a:pt x="140" y="172"/>
                </a:lnTo>
                <a:lnTo>
                  <a:pt x="156" y="160"/>
                </a:lnTo>
                <a:lnTo>
                  <a:pt x="174" y="128"/>
                </a:lnTo>
                <a:lnTo>
                  <a:pt x="180" y="92"/>
                </a:lnTo>
                <a:lnTo>
                  <a:pt x="174" y="57"/>
                </a:lnTo>
                <a:lnTo>
                  <a:pt x="156" y="28"/>
                </a:lnTo>
                <a:lnTo>
                  <a:pt x="140" y="16"/>
                </a:lnTo>
                <a:lnTo>
                  <a:pt x="124" y="6"/>
                </a:lnTo>
                <a:lnTo>
                  <a:pt x="109" y="3"/>
                </a:lnTo>
                <a:lnTo>
                  <a:pt x="90" y="0"/>
                </a:lnTo>
                <a:lnTo>
                  <a:pt x="72" y="3"/>
                </a:lnTo>
                <a:lnTo>
                  <a:pt x="56" y="6"/>
                </a:lnTo>
                <a:lnTo>
                  <a:pt x="41" y="16"/>
                </a:lnTo>
                <a:lnTo>
                  <a:pt x="25" y="2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317" name="Freeform 30"/>
          <p:cNvSpPr>
            <a:spLocks/>
          </p:cNvSpPr>
          <p:nvPr/>
        </p:nvSpPr>
        <p:spPr bwMode="auto">
          <a:xfrm>
            <a:off x="6262687" y="3749787"/>
            <a:ext cx="250825" cy="252412"/>
          </a:xfrm>
          <a:custGeom>
            <a:avLst/>
            <a:gdLst>
              <a:gd name="T0" fmla="*/ 52009386 w 184"/>
              <a:gd name="T1" fmla="*/ 53621481 h 186"/>
              <a:gd name="T2" fmla="*/ 13002006 w 184"/>
              <a:gd name="T3" fmla="*/ 107241606 h 186"/>
              <a:gd name="T4" fmla="*/ 0 w 184"/>
              <a:gd name="T5" fmla="*/ 171957021 h 186"/>
              <a:gd name="T6" fmla="*/ 13002006 w 184"/>
              <a:gd name="T7" fmla="*/ 236672478 h 186"/>
              <a:gd name="T8" fmla="*/ 52009386 w 184"/>
              <a:gd name="T9" fmla="*/ 295840237 h 186"/>
              <a:gd name="T10" fmla="*/ 76156737 w 184"/>
              <a:gd name="T11" fmla="*/ 319876461 h 186"/>
              <a:gd name="T12" fmla="*/ 109591447 w 184"/>
              <a:gd name="T13" fmla="*/ 330970416 h 186"/>
              <a:gd name="T14" fmla="*/ 139310110 w 184"/>
              <a:gd name="T15" fmla="*/ 343914042 h 186"/>
              <a:gd name="T16" fmla="*/ 174602811 w 184"/>
              <a:gd name="T17" fmla="*/ 343914042 h 186"/>
              <a:gd name="T18" fmla="*/ 202464867 w 184"/>
              <a:gd name="T19" fmla="*/ 343914042 h 186"/>
              <a:gd name="T20" fmla="*/ 237756206 w 184"/>
              <a:gd name="T21" fmla="*/ 330970416 h 186"/>
              <a:gd name="T22" fmla="*/ 265618219 w 184"/>
              <a:gd name="T23" fmla="*/ 319876461 h 186"/>
              <a:gd name="T24" fmla="*/ 289765570 w 184"/>
              <a:gd name="T25" fmla="*/ 295840237 h 186"/>
              <a:gd name="T26" fmla="*/ 328772934 w 184"/>
              <a:gd name="T27" fmla="*/ 236672478 h 186"/>
              <a:gd name="T28" fmla="*/ 341774935 w 184"/>
              <a:gd name="T29" fmla="*/ 171957021 h 186"/>
              <a:gd name="T30" fmla="*/ 328772934 w 184"/>
              <a:gd name="T31" fmla="*/ 107241606 h 186"/>
              <a:gd name="T32" fmla="*/ 289765570 w 184"/>
              <a:gd name="T33" fmla="*/ 53621481 h 186"/>
              <a:gd name="T34" fmla="*/ 265618219 w 184"/>
              <a:gd name="T35" fmla="*/ 29583890 h 186"/>
              <a:gd name="T36" fmla="*/ 237756206 w 184"/>
              <a:gd name="T37" fmla="*/ 11093957 h 186"/>
              <a:gd name="T38" fmla="*/ 202464867 w 184"/>
              <a:gd name="T39" fmla="*/ 5547657 h 186"/>
              <a:gd name="T40" fmla="*/ 174602811 w 184"/>
              <a:gd name="T41" fmla="*/ 0 h 186"/>
              <a:gd name="T42" fmla="*/ 139310110 w 184"/>
              <a:gd name="T43" fmla="*/ 5547657 h 186"/>
              <a:gd name="T44" fmla="*/ 109591447 w 184"/>
              <a:gd name="T45" fmla="*/ 11093957 h 186"/>
              <a:gd name="T46" fmla="*/ 76156737 w 184"/>
              <a:gd name="T47" fmla="*/ 29583890 h 186"/>
              <a:gd name="T48" fmla="*/ 52009386 w 184"/>
              <a:gd name="T49" fmla="*/ 53621481 h 18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84"/>
              <a:gd name="T76" fmla="*/ 0 h 186"/>
              <a:gd name="T77" fmla="*/ 184 w 184"/>
              <a:gd name="T78" fmla="*/ 186 h 18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84" h="186">
                <a:moveTo>
                  <a:pt x="28" y="29"/>
                </a:moveTo>
                <a:lnTo>
                  <a:pt x="7" y="58"/>
                </a:lnTo>
                <a:lnTo>
                  <a:pt x="0" y="93"/>
                </a:lnTo>
                <a:lnTo>
                  <a:pt x="7" y="128"/>
                </a:lnTo>
                <a:lnTo>
                  <a:pt x="28" y="160"/>
                </a:lnTo>
                <a:lnTo>
                  <a:pt x="41" y="173"/>
                </a:lnTo>
                <a:lnTo>
                  <a:pt x="59" y="179"/>
                </a:lnTo>
                <a:lnTo>
                  <a:pt x="75" y="186"/>
                </a:lnTo>
                <a:lnTo>
                  <a:pt x="94" y="186"/>
                </a:lnTo>
                <a:lnTo>
                  <a:pt x="109" y="186"/>
                </a:lnTo>
                <a:lnTo>
                  <a:pt x="128" y="179"/>
                </a:lnTo>
                <a:lnTo>
                  <a:pt x="143" y="173"/>
                </a:lnTo>
                <a:lnTo>
                  <a:pt x="156" y="160"/>
                </a:lnTo>
                <a:lnTo>
                  <a:pt x="177" y="128"/>
                </a:lnTo>
                <a:lnTo>
                  <a:pt x="184" y="93"/>
                </a:lnTo>
                <a:lnTo>
                  <a:pt x="177" y="58"/>
                </a:lnTo>
                <a:lnTo>
                  <a:pt x="156" y="29"/>
                </a:lnTo>
                <a:lnTo>
                  <a:pt x="143" y="16"/>
                </a:lnTo>
                <a:lnTo>
                  <a:pt x="128" y="6"/>
                </a:lnTo>
                <a:lnTo>
                  <a:pt x="109" y="3"/>
                </a:lnTo>
                <a:lnTo>
                  <a:pt x="94" y="0"/>
                </a:lnTo>
                <a:lnTo>
                  <a:pt x="75" y="3"/>
                </a:lnTo>
                <a:lnTo>
                  <a:pt x="59" y="6"/>
                </a:lnTo>
                <a:lnTo>
                  <a:pt x="41" y="16"/>
                </a:lnTo>
                <a:lnTo>
                  <a:pt x="28" y="2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397" name="Left Brace 45"/>
          <p:cNvSpPr>
            <a:spLocks/>
          </p:cNvSpPr>
          <p:nvPr/>
        </p:nvSpPr>
        <p:spPr bwMode="auto">
          <a:xfrm>
            <a:off x="1549400" y="1466962"/>
            <a:ext cx="517525" cy="1789112"/>
          </a:xfrm>
          <a:prstGeom prst="leftBrace">
            <a:avLst>
              <a:gd name="adj1" fmla="val 8323"/>
              <a:gd name="adj2" fmla="val 50000"/>
            </a:avLst>
          </a:prstGeom>
          <a:noFill/>
          <a:ln w="571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US">
              <a:solidFill>
                <a:srgbClr val="4E004F"/>
              </a:solidFill>
              <a:latin typeface="Calibri"/>
              <a:cs typeface="Calibri"/>
            </a:endParaRPr>
          </a:p>
        </p:txBody>
      </p:sp>
      <p:sp>
        <p:nvSpPr>
          <p:cNvPr id="100398" name="Left Brace 46"/>
          <p:cNvSpPr>
            <a:spLocks/>
          </p:cNvSpPr>
          <p:nvPr/>
        </p:nvSpPr>
        <p:spPr bwMode="auto">
          <a:xfrm>
            <a:off x="1524000" y="3408474"/>
            <a:ext cx="515937" cy="2490788"/>
          </a:xfrm>
          <a:prstGeom prst="leftBrace">
            <a:avLst>
              <a:gd name="adj1" fmla="val 8337"/>
              <a:gd name="adj2" fmla="val 50000"/>
            </a:avLst>
          </a:prstGeom>
          <a:noFill/>
          <a:ln w="571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US">
              <a:solidFill>
                <a:srgbClr val="4E004F"/>
              </a:solidFill>
              <a:latin typeface="Calibri"/>
              <a:cs typeface="Calibri"/>
            </a:endParaRPr>
          </a:p>
        </p:txBody>
      </p:sp>
      <p:sp>
        <p:nvSpPr>
          <p:cNvPr id="100399" name="TextBox 47"/>
          <p:cNvSpPr txBox="1">
            <a:spLocks noChangeArrowheads="1"/>
          </p:cNvSpPr>
          <p:nvPr/>
        </p:nvSpPr>
        <p:spPr bwMode="auto">
          <a:xfrm>
            <a:off x="0" y="2101962"/>
            <a:ext cx="15005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000" b="1">
                <a:solidFill>
                  <a:srgbClr val="472F46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000" b="1">
                <a:solidFill>
                  <a:srgbClr val="472F46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000" b="1">
                <a:solidFill>
                  <a:srgbClr val="472F46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000" b="1">
                <a:solidFill>
                  <a:srgbClr val="472F46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000" b="1">
                <a:solidFill>
                  <a:srgbClr val="472F4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472F4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472F4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472F4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472F46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400" dirty="0">
                <a:solidFill>
                  <a:srgbClr val="4E004F"/>
                </a:solidFill>
                <a:latin typeface="Calibri"/>
                <a:cs typeface="Calibri"/>
              </a:rPr>
              <a:t>Marketing</a:t>
            </a:r>
          </a:p>
        </p:txBody>
      </p:sp>
      <p:sp>
        <p:nvSpPr>
          <p:cNvPr id="100400" name="TextBox 48"/>
          <p:cNvSpPr txBox="1">
            <a:spLocks noChangeArrowheads="1"/>
          </p:cNvSpPr>
          <p:nvPr/>
        </p:nvSpPr>
        <p:spPr bwMode="auto">
          <a:xfrm>
            <a:off x="555625" y="4460987"/>
            <a:ext cx="8524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000" b="1">
                <a:solidFill>
                  <a:srgbClr val="472F46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000" b="1">
                <a:solidFill>
                  <a:srgbClr val="472F46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000" b="1">
                <a:solidFill>
                  <a:srgbClr val="472F46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000" b="1">
                <a:solidFill>
                  <a:srgbClr val="472F46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000" b="1">
                <a:solidFill>
                  <a:srgbClr val="472F4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472F4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472F4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472F4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472F46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400" dirty="0">
                <a:solidFill>
                  <a:srgbClr val="4E004F"/>
                </a:solidFill>
                <a:latin typeface="Calibri"/>
                <a:cs typeface="Calibri"/>
              </a:rPr>
              <a:t>Sales</a:t>
            </a:r>
          </a:p>
        </p:txBody>
      </p:sp>
    </p:spTree>
    <p:extLst>
      <p:ext uri="{BB962C8B-B14F-4D97-AF65-F5344CB8AC3E}">
        <p14:creationId xmlns:p14="http://schemas.microsoft.com/office/powerpoint/2010/main" val="327545772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6" grpId="0" animBg="1"/>
      <p:bldP spid="54278" grpId="0" animBg="1"/>
      <p:bldP spid="54279" grpId="0" animBg="1"/>
      <p:bldP spid="54280" grpId="0" animBg="1"/>
      <p:bldP spid="54281" grpId="0" animBg="1"/>
      <p:bldP spid="54282" grpId="0" animBg="1"/>
      <p:bldP spid="54283" grpId="0" animBg="1"/>
      <p:bldP spid="54284" grpId="0" animBg="1"/>
      <p:bldP spid="54285" grpId="0" animBg="1"/>
      <p:bldP spid="54286" grpId="0" animBg="1"/>
      <p:bldP spid="54287" grpId="0" animBg="1"/>
      <p:bldP spid="54288" grpId="0" animBg="1"/>
      <p:bldP spid="54289" grpId="0" animBg="1"/>
      <p:bldP spid="54290" grpId="0" animBg="1"/>
      <p:bldP spid="54291" grpId="0" animBg="1"/>
      <p:bldP spid="54292" grpId="0" animBg="1"/>
      <p:bldP spid="54293" grpId="0" animBg="1"/>
      <p:bldP spid="54294" grpId="0" animBg="1"/>
      <p:bldP spid="54295" grpId="0" animBg="1"/>
      <p:bldP spid="54296" grpId="0" animBg="1"/>
      <p:bldP spid="54297" grpId="0" animBg="1"/>
      <p:bldP spid="54298" grpId="0" animBg="1"/>
      <p:bldP spid="54300" grpId="0" animBg="1"/>
      <p:bldP spid="54301" grpId="0" animBg="1"/>
      <p:bldP spid="79915" grpId="0"/>
      <p:bldP spid="79916" grpId="0"/>
      <p:bldP spid="79917" grpId="0"/>
      <p:bldP spid="79918" grpId="0"/>
      <p:bldP spid="79919" grpId="0"/>
      <p:bldP spid="54308" grpId="0" animBg="1"/>
      <p:bldP spid="54309" grpId="0" animBg="1"/>
      <p:bldP spid="54310" grpId="0" animBg="1"/>
      <p:bldP spid="54311" grpId="0" animBg="1"/>
      <p:bldP spid="54312" grpId="0" animBg="1"/>
      <p:bldP spid="54313" grpId="0" animBg="1"/>
      <p:bldP spid="54314" grpId="0" animBg="1"/>
      <p:bldP spid="54315" grpId="0" animBg="1"/>
      <p:bldP spid="54316" grpId="0" animBg="1"/>
      <p:bldP spid="54317" grpId="0" animBg="1"/>
      <p:bldP spid="100398" grpId="0" animBg="1"/>
      <p:bldP spid="10040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"/>
          <p:cNvSpPr>
            <a:spLocks noGrp="1" noChangeArrowheads="1"/>
          </p:cNvSpPr>
          <p:nvPr>
            <p:ph type="title"/>
          </p:nvPr>
        </p:nvSpPr>
        <p:spPr>
          <a:xfrm>
            <a:off x="413055" y="0"/>
            <a:ext cx="8335424" cy="1293353"/>
          </a:xfrm>
        </p:spPr>
        <p:txBody>
          <a:bodyPr/>
          <a:lstStyle/>
          <a:p>
            <a:r>
              <a:rPr lang="en-US" dirty="0" smtClean="0"/>
              <a:t>Poll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82314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Marketing Measurements</a:t>
            </a:r>
            <a:endParaRPr lang="en-US" dirty="0" smtClean="0"/>
          </a:p>
        </p:txBody>
      </p:sp>
      <p:sp>
        <p:nvSpPr>
          <p:cNvPr id="102403" name="Rectangle 3"/>
          <p:cNvSpPr>
            <a:spLocks noChangeArrowheads="1"/>
          </p:cNvSpPr>
          <p:nvPr/>
        </p:nvSpPr>
        <p:spPr bwMode="auto">
          <a:xfrm>
            <a:off x="3648075" y="5584825"/>
            <a:ext cx="45720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 dirty="0">
                <a:latin typeface="Calibri"/>
                <a:cs typeface="Calibri"/>
              </a:rPr>
              <a:t>Source: Marketing Sherpa and Aberdeen Research 	</a:t>
            </a:r>
          </a:p>
        </p:txBody>
      </p:sp>
      <p:graphicFrame>
        <p:nvGraphicFramePr>
          <p:cNvPr id="102527" name="Group 1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6199213"/>
              </p:ext>
            </p:extLst>
          </p:nvPr>
        </p:nvGraphicFramePr>
        <p:xfrm>
          <a:off x="677227" y="1176025"/>
          <a:ext cx="7432675" cy="3931920"/>
        </p:xfrm>
        <a:graphic>
          <a:graphicData uri="http://schemas.openxmlformats.org/drawingml/2006/table">
            <a:tbl>
              <a:tblPr/>
              <a:tblGrid>
                <a:gridCol w="3599089"/>
                <a:gridCol w="3833586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  <a:cs typeface="Calibri"/>
                        </a:rPr>
                        <a:t>Activity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  <a:cs typeface="Calibri"/>
                        </a:rPr>
                        <a:t>Measurement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72F4C"/>
                          </a:solidFill>
                          <a:effectLst/>
                          <a:latin typeface="Calibri"/>
                          <a:cs typeface="Calibri"/>
                        </a:rPr>
                        <a:t>Events (Actual / virtual)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72F4C"/>
                          </a:solidFill>
                          <a:effectLst/>
                          <a:latin typeface="Calibri"/>
                          <a:cs typeface="Calibri"/>
                        </a:rPr>
                        <a:t>Response to follow up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EC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72F4C"/>
                          </a:solidFill>
                          <a:effectLst/>
                          <a:latin typeface="Calibri"/>
                          <a:cs typeface="Calibri"/>
                        </a:rPr>
                        <a:t>Email communications	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2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72F4C"/>
                          </a:solidFill>
                          <a:effectLst/>
                          <a:latin typeface="Calibri"/>
                          <a:cs typeface="Calibri"/>
                        </a:rPr>
                        <a:t>Open rates, click through rates, replies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2D6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72F4C"/>
                          </a:solidFill>
                          <a:effectLst/>
                          <a:latin typeface="Calibri"/>
                          <a:cs typeface="Calibri"/>
                        </a:rPr>
                        <a:t>Telemarketing 	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2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72F4C"/>
                          </a:solidFill>
                          <a:effectLst/>
                          <a:latin typeface="Calibri"/>
                          <a:cs typeface="Calibri"/>
                        </a:rPr>
                        <a:t>Lead or meeting quality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2D6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72F4C"/>
                          </a:solidFill>
                          <a:effectLst/>
                          <a:latin typeface="Calibri"/>
                          <a:cs typeface="Calibri"/>
                        </a:rPr>
                        <a:t>Direct Mail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2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72F4C"/>
                          </a:solidFill>
                          <a:effectLst/>
                          <a:latin typeface="Calibri"/>
                          <a:cs typeface="Calibri"/>
                        </a:rPr>
                        <a:t>Meetings scheduled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2D6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72F4C"/>
                          </a:solidFill>
                          <a:effectLst/>
                          <a:latin typeface="Calibri"/>
                          <a:cs typeface="Calibri"/>
                        </a:rPr>
                        <a:t>Website / SEO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72F4C"/>
                          </a:solidFill>
                          <a:effectLst/>
                          <a:latin typeface="Calibri"/>
                          <a:cs typeface="Calibri"/>
                        </a:rPr>
                        <a:t>Qualified inquirees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EC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72F4C"/>
                          </a:solidFill>
                          <a:effectLst/>
                          <a:latin typeface="Calibri"/>
                          <a:cs typeface="Calibri"/>
                        </a:rPr>
                        <a:t>Social Media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2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72F4C"/>
                          </a:solidFill>
                          <a:effectLst/>
                          <a:latin typeface="Calibri"/>
                          <a:cs typeface="Calibri"/>
                        </a:rPr>
                        <a:t>Awareness, qualified inquirees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2D6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699359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Marketing Your Brand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rcRect l="17190" t="2112" r="14639" b="43486"/>
          <a:stretch>
            <a:fillRect/>
          </a:stretch>
        </p:blipFill>
        <p:spPr>
          <a:xfrm>
            <a:off x="3444030" y="1404796"/>
            <a:ext cx="4569381" cy="39834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22876" y="3232955"/>
            <a:ext cx="3124924" cy="553998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Value to Customer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0"/>
          </p:nvPr>
        </p:nvSpPr>
        <p:spPr>
          <a:xfrm>
            <a:off x="319353" y="1348818"/>
            <a:ext cx="2932276" cy="4906962"/>
          </a:xfrm>
        </p:spPr>
        <p:txBody>
          <a:bodyPr/>
          <a:lstStyle/>
          <a:p>
            <a:r>
              <a:rPr lang="en-US" dirty="0" smtClean="0"/>
              <a:t>Value is the reason customers buy</a:t>
            </a:r>
          </a:p>
          <a:p>
            <a:r>
              <a:rPr lang="en-US" dirty="0" smtClean="0"/>
              <a:t>Value-based marketing  communicates the company uniqueness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96018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"/>
          <p:cNvSpPr>
            <a:spLocks noGrp="1" noChangeArrowheads="1"/>
          </p:cNvSpPr>
          <p:nvPr>
            <p:ph type="title"/>
          </p:nvPr>
        </p:nvSpPr>
        <p:spPr>
          <a:xfrm>
            <a:off x="443008" y="1048811"/>
            <a:ext cx="8335424" cy="1293353"/>
          </a:xfrm>
        </p:spPr>
        <p:txBody>
          <a:bodyPr/>
          <a:lstStyle/>
          <a:p>
            <a:r>
              <a:rPr lang="en-US" dirty="0" smtClean="0"/>
              <a:t>Measure Your</a:t>
            </a:r>
            <a:br>
              <a:rPr lang="en-US" dirty="0" smtClean="0"/>
            </a:br>
            <a:r>
              <a:rPr lang="en-US" dirty="0" smtClean="0"/>
              <a:t>Customer Experience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16347" y="2528899"/>
            <a:ext cx="2484784" cy="23989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10646239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NSBillboar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765319"/>
            <a:ext cx="9144000" cy="5211895"/>
          </a:xfrm>
          <a:prstGeom prst="rect">
            <a:avLst/>
          </a:prstGeom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Today’s World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833346" y="2848076"/>
            <a:ext cx="265008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latin typeface="Calibri"/>
                <a:cs typeface="Calibri"/>
              </a:rPr>
              <a:t>GROWTH AND </a:t>
            </a:r>
          </a:p>
          <a:p>
            <a:pPr algn="ctr"/>
            <a:r>
              <a:rPr lang="en-US" sz="3200" dirty="0" smtClean="0">
                <a:latin typeface="Calibri"/>
                <a:cs typeface="Calibri"/>
              </a:rPr>
              <a:t>OPTIMISM</a:t>
            </a:r>
            <a:endParaRPr lang="en-US" sz="3200" dirty="0">
              <a:latin typeface="Calibri"/>
              <a:cs typeface="Calibri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81235" y="2115260"/>
            <a:ext cx="16771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libri"/>
                <a:cs typeface="Calibri"/>
              </a:rPr>
              <a:t>QUESTIONS</a:t>
            </a:r>
            <a:endParaRPr lang="en-US" sz="2400" dirty="0">
              <a:latin typeface="Calibri"/>
              <a:cs typeface="Calibri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62766" y="1497912"/>
            <a:ext cx="16850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alibri"/>
                <a:cs typeface="Calibri"/>
              </a:rPr>
              <a:t>UNCERTAINTY</a:t>
            </a:r>
            <a:endParaRPr lang="en-US" sz="2000" dirty="0">
              <a:latin typeface="Calibri"/>
              <a:cs typeface="Calibri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ounded Rectangle 33"/>
          <p:cNvSpPr/>
          <p:nvPr/>
        </p:nvSpPr>
        <p:spPr>
          <a:xfrm>
            <a:off x="750375" y="4984136"/>
            <a:ext cx="7561477" cy="73126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dirty="0" smtClean="0">
                <a:cs typeface="Calibri"/>
              </a:rPr>
              <a:t>People like to talk about their experiences</a:t>
            </a:r>
          </a:p>
        </p:txBody>
      </p:sp>
      <p:sp>
        <p:nvSpPr>
          <p:cNvPr id="11266" name="Rectangle 3"/>
          <p:cNvSpPr txBox="1">
            <a:spLocks noChangeArrowheads="1"/>
          </p:cNvSpPr>
          <p:nvPr/>
        </p:nvSpPr>
        <p:spPr bwMode="auto">
          <a:xfrm>
            <a:off x="457200" y="1328738"/>
            <a:ext cx="8229600" cy="513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 sz="3000" b="1">
                <a:solidFill>
                  <a:srgbClr val="472F46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3000" b="1">
                <a:solidFill>
                  <a:srgbClr val="472F46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3000" b="1">
                <a:solidFill>
                  <a:srgbClr val="472F46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3000" b="1">
                <a:solidFill>
                  <a:srgbClr val="472F46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3000" b="1">
                <a:solidFill>
                  <a:srgbClr val="472F46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472F46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472F46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472F46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472F46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spcBef>
                <a:spcPct val="30000"/>
              </a:spcBef>
              <a:buClr>
                <a:srgbClr val="7C6A92"/>
              </a:buClr>
              <a:buFontTx/>
              <a:buChar char="•"/>
            </a:pPr>
            <a:endParaRPr lang="en-US" sz="2800" b="0" dirty="0">
              <a:latin typeface="Calibri" pitchFamily="34" charset="0"/>
              <a:ea typeface="MS PGothic" pitchFamily="34" charset="-128"/>
              <a:cs typeface="Calibri" pitchFamily="34" charset="0"/>
            </a:endParaRP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Understanding your Customers </a:t>
            </a:r>
            <a:br>
              <a:rPr lang="en-US" smtClean="0"/>
            </a:b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0"/>
          </p:nvPr>
        </p:nvSpPr>
        <p:spPr>
          <a:xfrm>
            <a:off x="377072" y="1098649"/>
            <a:ext cx="5279606" cy="4906962"/>
          </a:xfrm>
        </p:spPr>
        <p:txBody>
          <a:bodyPr/>
          <a:lstStyle/>
          <a:p>
            <a:r>
              <a:rPr lang="en-US" dirty="0" smtClean="0"/>
              <a:t>Executive calls on a quarterly or annual basis</a:t>
            </a:r>
          </a:p>
          <a:p>
            <a:r>
              <a:rPr lang="en-US" dirty="0" smtClean="0"/>
              <a:t>Account manager calls monthly</a:t>
            </a:r>
          </a:p>
          <a:p>
            <a:r>
              <a:rPr lang="en-US" dirty="0" smtClean="0"/>
              <a:t>Value of  third party research</a:t>
            </a:r>
          </a:p>
          <a:p>
            <a:pPr lvl="1"/>
            <a:r>
              <a:rPr lang="en-US" dirty="0" smtClean="0"/>
              <a:t>Validate marketing approaches</a:t>
            </a:r>
          </a:p>
          <a:p>
            <a:pPr lvl="1"/>
            <a:r>
              <a:rPr lang="en-US" dirty="0" smtClean="0"/>
              <a:t>Gather additional buying signals</a:t>
            </a:r>
          </a:p>
          <a:p>
            <a:pPr lvl="1"/>
            <a:r>
              <a:rPr lang="en-US" dirty="0" smtClean="0"/>
              <a:t>Test new products </a:t>
            </a:r>
          </a:p>
          <a:p>
            <a:pPr lvl="1"/>
            <a:r>
              <a:rPr lang="en-US" dirty="0" smtClean="0"/>
              <a:t>Build testimonials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03762" y="1347065"/>
            <a:ext cx="3167078" cy="33676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31356944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47863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Customer Experience</a:t>
            </a:r>
            <a:endParaRPr lang="en-US" dirty="0" smtClean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473272" y="1175622"/>
            <a:ext cx="7261369" cy="4770704"/>
          </a:xfrm>
        </p:spPr>
        <p:txBody>
          <a:bodyPr/>
          <a:lstStyle/>
          <a:p>
            <a:pPr lvl="0">
              <a:buNone/>
            </a:pPr>
            <a:r>
              <a:rPr lang="en-US" dirty="0" smtClean="0"/>
              <a:t>Value of a Third Party Assessment  </a:t>
            </a:r>
          </a:p>
          <a:p>
            <a:pPr lvl="1"/>
            <a:r>
              <a:rPr lang="en-US" sz="2600" dirty="0" smtClean="0"/>
              <a:t>As a standard part of a strategic planning engagement BBK conducts a short telephone interview with key customers of our clients to measure the current customer experience of dealing with our client.</a:t>
            </a:r>
          </a:p>
          <a:p>
            <a:pPr lvl="1"/>
            <a:r>
              <a:rPr lang="en-US" sz="2600" dirty="0" smtClean="0"/>
              <a:t>CPA Firm said….we are business advisors to our clients….the clients said………..</a:t>
            </a:r>
          </a:p>
          <a:p>
            <a:pPr lvl="1"/>
            <a:r>
              <a:rPr lang="en-US" sz="2600" dirty="0" smtClean="0"/>
              <a:t>Web Designer….we provide excellent customer service….the clients said….      </a:t>
            </a:r>
          </a:p>
          <a:p>
            <a:endParaRPr lang="en-US" sz="2600" dirty="0"/>
          </a:p>
        </p:txBody>
      </p:sp>
      <p:sp>
        <p:nvSpPr>
          <p:cNvPr id="5" name="Rectangle 3"/>
          <p:cNvSpPr txBox="1">
            <a:spLocks/>
          </p:cNvSpPr>
          <p:nvPr/>
        </p:nvSpPr>
        <p:spPr bwMode="auto">
          <a:xfrm>
            <a:off x="457200" y="1066800"/>
            <a:ext cx="82296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+mn-lt"/>
              <a:ea typeface="ＭＳ Ｐゴシック" pitchFamily="-109" charset="-128"/>
              <a:cs typeface="ＭＳ Ｐゴシック" pitchFamily="-109" charset="-128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You Can Do Today</a:t>
            </a:r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691124" y="1103940"/>
            <a:ext cx="7793887" cy="743462"/>
          </a:xfrm>
          <a:prstGeom prst="roundRect">
            <a:avLst>
              <a:gd name="adj" fmla="val 5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spcBef>
                <a:spcPct val="20000"/>
              </a:spcBef>
              <a:buClr>
                <a:srgbClr val="7C6A92"/>
              </a:buClr>
            </a:pPr>
            <a:r>
              <a:rPr lang="en-US" sz="2800" dirty="0" smtClean="0">
                <a:solidFill>
                  <a:schemeClr val="bg1"/>
                </a:solidFill>
                <a:cs typeface="Calibri"/>
              </a:rPr>
              <a:t>1. Assess your staff and hiring practices</a:t>
            </a:r>
            <a:endParaRPr lang="en-US" sz="2800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91124" y="2036100"/>
            <a:ext cx="7793887" cy="743462"/>
          </a:xfrm>
          <a:prstGeom prst="roundRect">
            <a:avLst>
              <a:gd name="adj" fmla="val 5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spcBef>
                <a:spcPct val="20000"/>
              </a:spcBef>
              <a:buClr>
                <a:srgbClr val="7C6A92"/>
              </a:buClr>
            </a:pPr>
            <a:r>
              <a:rPr lang="en-US" sz="2800" dirty="0" smtClean="0">
                <a:solidFill>
                  <a:schemeClr val="bg1"/>
                </a:solidFill>
                <a:cs typeface="Calibri"/>
              </a:rPr>
              <a:t>2. Review your processes against your goals</a:t>
            </a:r>
            <a:endParaRPr lang="en-US" sz="2800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691124" y="2987504"/>
            <a:ext cx="7793887" cy="743462"/>
          </a:xfrm>
          <a:prstGeom prst="roundRect">
            <a:avLst>
              <a:gd name="adj" fmla="val 5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spcBef>
                <a:spcPct val="20000"/>
              </a:spcBef>
              <a:buClr>
                <a:srgbClr val="7C6A92"/>
              </a:buClr>
            </a:pPr>
            <a:r>
              <a:rPr lang="en-US" sz="2800" dirty="0" smtClean="0">
                <a:solidFill>
                  <a:schemeClr val="bg1"/>
                </a:solidFill>
                <a:cs typeface="Calibri"/>
              </a:rPr>
              <a:t>3. Build and align incentive plans with goals</a:t>
            </a:r>
            <a:endParaRPr lang="en-US" sz="2800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691124" y="3938908"/>
            <a:ext cx="7793887" cy="743462"/>
          </a:xfrm>
          <a:prstGeom prst="roundRect">
            <a:avLst>
              <a:gd name="adj" fmla="val 5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spcBef>
                <a:spcPct val="20000"/>
              </a:spcBef>
              <a:buClr>
                <a:srgbClr val="7C6A92"/>
              </a:buClr>
            </a:pPr>
            <a:r>
              <a:rPr lang="en-US" sz="2800" dirty="0" smtClean="0">
                <a:solidFill>
                  <a:schemeClr val="bg1"/>
                </a:solidFill>
                <a:cs typeface="Calibri"/>
              </a:rPr>
              <a:t>4. Reinvent and measure your marketing</a:t>
            </a:r>
            <a:endParaRPr lang="en-US" sz="2800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691124" y="4890311"/>
            <a:ext cx="7793887" cy="743462"/>
          </a:xfrm>
          <a:prstGeom prst="roundRect">
            <a:avLst>
              <a:gd name="adj" fmla="val 5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spcBef>
                <a:spcPct val="20000"/>
              </a:spcBef>
              <a:buClr>
                <a:srgbClr val="7C6A92"/>
              </a:buClr>
            </a:pPr>
            <a:r>
              <a:rPr lang="en-US" sz="2800" dirty="0" smtClean="0">
                <a:solidFill>
                  <a:schemeClr val="bg1"/>
                </a:solidFill>
                <a:cs typeface="Calibri"/>
              </a:rPr>
              <a:t>5. Conduct ongoing dialogues with customers</a:t>
            </a:r>
            <a:endParaRPr lang="en-US" sz="2800" dirty="0">
              <a:solidFill>
                <a:schemeClr val="bg1"/>
              </a:solidFill>
              <a:cs typeface="Calibri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1" grpId="0" animBg="1"/>
      <p:bldP spid="2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280988" y="74613"/>
            <a:ext cx="8550275" cy="84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endParaRPr lang="en-US" sz="3600" dirty="0">
              <a:solidFill>
                <a:srgbClr val="3F6075"/>
              </a:solidFill>
              <a:latin typeface="Verdana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904299" y="1544514"/>
          <a:ext cx="7215150" cy="4366054"/>
        </p:xfrm>
        <a:graphic>
          <a:graphicData uri="http://schemas.openxmlformats.org/drawingml/2006/table">
            <a:tbl>
              <a:tblPr/>
              <a:tblGrid>
                <a:gridCol w="5090348"/>
                <a:gridCol w="2124802"/>
              </a:tblGrid>
              <a:tr h="76473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 dirty="0" smtClean="0">
                          <a:latin typeface="+mj-lt"/>
                          <a:ea typeface="Times New Roman"/>
                          <a:cs typeface="Calibri" pitchFamily="34" charset="0"/>
                        </a:rPr>
                        <a:t>Action</a:t>
                      </a:r>
                      <a:endParaRPr lang="en-US" sz="1800" dirty="0">
                        <a:latin typeface="+mj-lt"/>
                        <a:ea typeface="Times New Roman"/>
                        <a:cs typeface="Calibri" pitchFamily="34" charset="0"/>
                      </a:endParaRPr>
                    </a:p>
                  </a:txBody>
                  <a:tcPr marL="68582" marR="685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 dirty="0" smtClean="0">
                          <a:latin typeface="+mj-lt"/>
                          <a:ea typeface="Times New Roman"/>
                          <a:cs typeface="Calibri" pitchFamily="34" charset="0"/>
                        </a:rPr>
                        <a:t>Completed </a:t>
                      </a:r>
                      <a:r>
                        <a:rPr lang="en-US" sz="1800" b="1" dirty="0">
                          <a:latin typeface="+mj-lt"/>
                          <a:ea typeface="Times New Roman"/>
                          <a:cs typeface="Calibri" pitchFamily="34" charset="0"/>
                        </a:rPr>
                        <a:t>By</a:t>
                      </a:r>
                      <a:endParaRPr lang="en-US" sz="1800" dirty="0">
                        <a:latin typeface="+mj-lt"/>
                        <a:ea typeface="Times New Roman"/>
                        <a:cs typeface="Calibri" pitchFamily="34" charset="0"/>
                      </a:endParaRPr>
                    </a:p>
                  </a:txBody>
                  <a:tcPr marL="68582" marR="685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</a:tr>
              <a:tr h="120043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latin typeface="+mj-lt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en-US" sz="1800" dirty="0" smtClean="0">
                          <a:latin typeface="+mj-lt"/>
                          <a:ea typeface="Times New Roman"/>
                          <a:cs typeface="Times New Roman"/>
                        </a:rPr>
                        <a:t>.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800" dirty="0" smtClean="0"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8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2" marR="685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8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2" marR="685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0043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latin typeface="+mj-lt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1800" dirty="0" smtClean="0">
                          <a:latin typeface="+mj-lt"/>
                          <a:ea typeface="Times New Roman"/>
                          <a:cs typeface="Times New Roman"/>
                        </a:rPr>
                        <a:t>.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800" dirty="0" smtClean="0"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8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2" marR="685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8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2" marR="685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0043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latin typeface="+mj-lt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en-US" sz="1800" dirty="0" smtClean="0">
                          <a:latin typeface="+mj-lt"/>
                          <a:ea typeface="Times New Roman"/>
                          <a:cs typeface="Times New Roman"/>
                        </a:rPr>
                        <a:t>.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800" dirty="0" smtClean="0"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8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2" marR="685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8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2" marR="685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33812" name="Rectangle 4"/>
          <p:cNvSpPr>
            <a:spLocks noChangeArrowheads="1"/>
          </p:cNvSpPr>
          <p:nvPr/>
        </p:nvSpPr>
        <p:spPr bwMode="auto">
          <a:xfrm>
            <a:off x="680211" y="918616"/>
            <a:ext cx="759142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200" dirty="0">
                <a:latin typeface="Calibri" pitchFamily="34" charset="0"/>
              </a:rPr>
              <a:t>I commit to completing the following actions within the month: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Action Plan </a:t>
            </a:r>
            <a:br>
              <a:rPr lang="en-US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387774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69314" y="630293"/>
            <a:ext cx="8229600" cy="932714"/>
          </a:xfrm>
        </p:spPr>
        <p:txBody>
          <a:bodyPr/>
          <a:lstStyle/>
          <a:p>
            <a:r>
              <a:rPr lang="en-US" dirty="0" smtClean="0"/>
              <a:t>Questions?</a:t>
            </a:r>
          </a:p>
        </p:txBody>
      </p:sp>
      <p:pic>
        <p:nvPicPr>
          <p:cNvPr id="49155" name="Picture 4" descr="C:\Documents and Settings\MIke McAuliffe\Local Settings\Temporary Internet Files\Content.IE5\T9D8O4VR\MPj04395360000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447" y="1396340"/>
            <a:ext cx="5670386" cy="305177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7"/>
          <p:cNvSpPr>
            <a:spLocks noGrp="1"/>
          </p:cNvSpPr>
          <p:nvPr>
            <p:ph sz="quarter" idx="10"/>
          </p:nvPr>
        </p:nvSpPr>
        <p:spPr>
          <a:xfrm>
            <a:off x="798286" y="4673220"/>
            <a:ext cx="3599543" cy="1146534"/>
          </a:xfrm>
        </p:spPr>
        <p:txBody>
          <a:bodyPr/>
          <a:lstStyle/>
          <a:p>
            <a:pPr marL="115888" indent="-6350" algn="ctr">
              <a:buNone/>
            </a:pPr>
            <a:r>
              <a:rPr lang="en-US" sz="2000" b="0" dirty="0" smtClean="0"/>
              <a:t>Jennifer Vessels</a:t>
            </a:r>
            <a:br>
              <a:rPr lang="en-US" sz="2000" b="0" dirty="0" smtClean="0"/>
            </a:br>
            <a:r>
              <a:rPr lang="en-US" sz="2000" b="0" dirty="0" smtClean="0"/>
              <a:t>Next Step </a:t>
            </a:r>
            <a:br>
              <a:rPr lang="en-US" sz="2000" b="0" dirty="0" smtClean="0"/>
            </a:br>
            <a:r>
              <a:rPr lang="en-US" sz="2000" b="0" dirty="0" smtClean="0">
                <a:hlinkClick r:id="rId4"/>
              </a:rPr>
              <a:t>jvessels@nextstepgrowth.com</a:t>
            </a:r>
            <a:r>
              <a:rPr lang="en-US" sz="2000" b="0" dirty="0" smtClean="0"/>
              <a:t> </a:t>
            </a:r>
            <a:br>
              <a:rPr lang="en-US" sz="2000" b="0" dirty="0" smtClean="0"/>
            </a:br>
            <a:endParaRPr lang="en-US" sz="2000" b="0" dirty="0"/>
          </a:p>
        </p:txBody>
      </p:sp>
      <p:sp>
        <p:nvSpPr>
          <p:cNvPr id="5" name="Text Placeholder 7"/>
          <p:cNvSpPr txBox="1">
            <a:spLocks/>
          </p:cNvSpPr>
          <p:nvPr/>
        </p:nvSpPr>
        <p:spPr>
          <a:xfrm>
            <a:off x="2482013" y="4818363"/>
            <a:ext cx="4240626" cy="1185695"/>
          </a:xfrm>
          <a:prstGeom prst="rect">
            <a:avLst/>
          </a:prstGeom>
        </p:spPr>
        <p:txBody>
          <a:bodyPr vert="horz"/>
          <a:lstStyle/>
          <a:p>
            <a:pPr marL="115888" marR="0" lvl="0" indent="-6350" algn="ctr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68000"/>
              <a:buFont typeface="Arial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72F46"/>
                </a:solidFill>
                <a:effectLst/>
                <a:uLnTx/>
                <a:uFillTx/>
                <a:latin typeface="+mj-lt"/>
                <a:ea typeface="+mn-ea"/>
                <a:cs typeface="Calibri"/>
              </a:rPr>
              <a:t/>
            </a:r>
            <a:b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72F46"/>
                </a:solidFill>
                <a:effectLst/>
                <a:uLnTx/>
                <a:uFillTx/>
                <a:latin typeface="+mj-lt"/>
                <a:ea typeface="+mn-ea"/>
                <a:cs typeface="Calibri"/>
              </a:rPr>
            </a:b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472F46"/>
              </a:solidFill>
              <a:effectLst/>
              <a:uLnTx/>
              <a:uFillTx/>
              <a:latin typeface="+mj-lt"/>
              <a:ea typeface="+mn-ea"/>
              <a:cs typeface="Calibri"/>
            </a:endParaRPr>
          </a:p>
        </p:txBody>
      </p:sp>
      <p:sp>
        <p:nvSpPr>
          <p:cNvPr id="6" name="Text Placeholder 7"/>
          <p:cNvSpPr txBox="1">
            <a:spLocks/>
          </p:cNvSpPr>
          <p:nvPr/>
        </p:nvSpPr>
        <p:spPr>
          <a:xfrm>
            <a:off x="4602325" y="4687354"/>
            <a:ext cx="2781151" cy="1129512"/>
          </a:xfrm>
          <a:prstGeom prst="rect">
            <a:avLst/>
          </a:prstGeom>
        </p:spPr>
        <p:txBody>
          <a:bodyPr vert="horz"/>
          <a:lstStyle/>
          <a:p>
            <a:pPr marL="115888" marR="0" lvl="0" indent="-6350" algn="ctr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68000"/>
              <a:buFont typeface="Arial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72F46"/>
                </a:solidFill>
                <a:effectLst/>
                <a:uLnTx/>
                <a:uFillTx/>
                <a:latin typeface="+mj-lt"/>
                <a:ea typeface="+mn-ea"/>
                <a:cs typeface="Calibri"/>
              </a:rPr>
              <a:t>James Downes</a:t>
            </a:r>
            <a:b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72F46"/>
                </a:solidFill>
                <a:effectLst/>
                <a:uLnTx/>
                <a:uFillTx/>
                <a:latin typeface="+mj-lt"/>
                <a:ea typeface="+mn-ea"/>
                <a:cs typeface="Calibri"/>
              </a:rPr>
            </a:b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72F46"/>
                </a:solidFill>
                <a:effectLst/>
                <a:uLnTx/>
                <a:uFillTx/>
                <a:latin typeface="+mj-lt"/>
                <a:ea typeface="+mn-ea"/>
                <a:cs typeface="Calibri"/>
              </a:rPr>
              <a:t>BBK</a:t>
            </a:r>
            <a:b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72F46"/>
                </a:solidFill>
                <a:effectLst/>
                <a:uLnTx/>
                <a:uFillTx/>
                <a:latin typeface="+mj-lt"/>
                <a:ea typeface="+mn-ea"/>
                <a:cs typeface="Calibri"/>
              </a:rPr>
            </a:br>
            <a:r>
              <a:rPr lang="en-US" sz="2000" b="0" u="sng" dirty="0" smtClean="0">
                <a:latin typeface="+mj-lt"/>
                <a:hlinkClick r:id="rId5"/>
              </a:rPr>
              <a:t>JDownes@e-bbk.com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72F46"/>
                </a:solidFill>
                <a:effectLst/>
                <a:uLnTx/>
                <a:uFillTx/>
                <a:latin typeface="+mj-lt"/>
                <a:ea typeface="+mn-ea"/>
                <a:cs typeface="Calibri"/>
              </a:rPr>
              <a:t/>
            </a:r>
            <a:b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72F46"/>
                </a:solidFill>
                <a:effectLst/>
                <a:uLnTx/>
                <a:uFillTx/>
                <a:latin typeface="+mj-lt"/>
                <a:ea typeface="+mn-ea"/>
                <a:cs typeface="Calibri"/>
              </a:rPr>
            </a:b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72F46"/>
                </a:solidFill>
                <a:effectLst/>
                <a:uLnTx/>
                <a:uFillTx/>
                <a:latin typeface="+mj-lt"/>
                <a:ea typeface="+mn-ea"/>
                <a:cs typeface="Calibri"/>
              </a:rPr>
              <a:t/>
            </a:r>
            <a:b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72F46"/>
                </a:solidFill>
                <a:effectLst/>
                <a:uLnTx/>
                <a:uFillTx/>
                <a:latin typeface="+mj-lt"/>
                <a:ea typeface="+mn-ea"/>
                <a:cs typeface="Calibri"/>
              </a:rPr>
            </a:b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472F46"/>
              </a:solidFill>
              <a:effectLst/>
              <a:uLnTx/>
              <a:uFillTx/>
              <a:latin typeface="+mj-lt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9356698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88555" y="149198"/>
            <a:ext cx="8150620" cy="1157087"/>
          </a:xfrm>
        </p:spPr>
        <p:txBody>
          <a:bodyPr/>
          <a:lstStyle/>
          <a:p>
            <a:r>
              <a:rPr lang="en-US" dirty="0" smtClean="0"/>
              <a:t>Five Tactics to Increase Business Profitability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sz="quarter" idx="10"/>
          </p:nvPr>
        </p:nvSpPr>
        <p:spPr>
          <a:xfrm>
            <a:off x="1866041" y="1874838"/>
            <a:ext cx="4844622" cy="1332819"/>
          </a:xfrm>
        </p:spPr>
        <p:txBody>
          <a:bodyPr/>
          <a:lstStyle/>
          <a:p>
            <a:pPr marL="115888" indent="-6350" algn="ctr">
              <a:buNone/>
            </a:pPr>
            <a:r>
              <a:rPr lang="en-US" b="0" dirty="0" smtClean="0"/>
              <a:t>Jennifer Vessels</a:t>
            </a:r>
            <a:br>
              <a:rPr lang="en-US" b="0" dirty="0" smtClean="0"/>
            </a:br>
            <a:r>
              <a:rPr lang="en-US" b="0" dirty="0" smtClean="0"/>
              <a:t>Next Step </a:t>
            </a:r>
            <a:br>
              <a:rPr lang="en-US" b="0" dirty="0" smtClean="0"/>
            </a:br>
            <a:r>
              <a:rPr lang="en-US" b="0" dirty="0" smtClean="0">
                <a:hlinkClick r:id="rId3"/>
              </a:rPr>
              <a:t>jvessels@nextstepgrowth.com</a:t>
            </a:r>
            <a:r>
              <a:rPr lang="en-US" b="0" dirty="0" smtClean="0"/>
              <a:t> </a:t>
            </a:r>
            <a:br>
              <a:rPr lang="en-US" b="0" dirty="0" smtClean="0"/>
            </a:br>
            <a:endParaRPr lang="en-US" b="0" dirty="0"/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561975" y="1874838"/>
            <a:ext cx="80772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 sz="3800" dirty="0"/>
          </a:p>
        </p:txBody>
      </p:sp>
      <p:sp>
        <p:nvSpPr>
          <p:cNvPr id="7" name="Text Placeholder 7"/>
          <p:cNvSpPr txBox="1">
            <a:spLocks/>
          </p:cNvSpPr>
          <p:nvPr/>
        </p:nvSpPr>
        <p:spPr>
          <a:xfrm>
            <a:off x="4600575" y="3621312"/>
            <a:ext cx="3762830" cy="2207212"/>
          </a:xfrm>
          <a:prstGeom prst="rect">
            <a:avLst/>
          </a:prstGeom>
        </p:spPr>
        <p:txBody>
          <a:bodyPr vert="horz"/>
          <a:lstStyle/>
          <a:p>
            <a:pPr marL="115888" marR="0" lvl="0" indent="-6350" algn="ctr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68000"/>
              <a:buFont typeface="Arial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72F46"/>
                </a:solidFill>
                <a:effectLst/>
                <a:uLnTx/>
                <a:uFillTx/>
                <a:latin typeface="+mj-lt"/>
                <a:ea typeface="+mn-ea"/>
                <a:cs typeface="Calibri"/>
              </a:rPr>
              <a:t>James Downes</a:t>
            </a:r>
            <a:b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72F46"/>
                </a:solidFill>
                <a:effectLst/>
                <a:uLnTx/>
                <a:uFillTx/>
                <a:latin typeface="+mj-lt"/>
                <a:ea typeface="+mn-ea"/>
                <a:cs typeface="Calibri"/>
              </a:rPr>
            </a:b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72F46"/>
                </a:solidFill>
                <a:effectLst/>
                <a:uLnTx/>
                <a:uFillTx/>
                <a:latin typeface="+mj-lt"/>
                <a:ea typeface="+mn-ea"/>
                <a:cs typeface="Calibri"/>
              </a:rPr>
              <a:t>BBK</a:t>
            </a:r>
          </a:p>
          <a:p>
            <a:pPr marL="115888" lvl="0" indent="-6350" algn="ctr" eaLnBrk="0" hangingPunct="0">
              <a:spcBef>
                <a:spcPts val="300"/>
              </a:spcBef>
              <a:spcAft>
                <a:spcPts val="300"/>
              </a:spcAft>
              <a:buSzPct val="68000"/>
            </a:pPr>
            <a:r>
              <a:rPr lang="en-US" sz="2800" b="0" u="sng" dirty="0" smtClean="0">
                <a:latin typeface="+mj-lt"/>
                <a:hlinkClick r:id="rId4"/>
              </a:rPr>
              <a:t>JDownes@e-bbk.com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72F46"/>
                </a:solidFill>
                <a:effectLst/>
                <a:uLnTx/>
                <a:uFillTx/>
                <a:latin typeface="+mj-lt"/>
                <a:ea typeface="+mn-ea"/>
                <a:cs typeface="Calibri"/>
              </a:rPr>
              <a:t/>
            </a:r>
            <a:b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72F46"/>
                </a:solidFill>
                <a:effectLst/>
                <a:uLnTx/>
                <a:uFillTx/>
                <a:latin typeface="+mj-lt"/>
                <a:ea typeface="+mn-ea"/>
                <a:cs typeface="Calibri"/>
              </a:rPr>
            </a:b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72F46"/>
                </a:solidFill>
                <a:effectLst/>
                <a:uLnTx/>
                <a:uFillTx/>
                <a:latin typeface="+mj-lt"/>
                <a:ea typeface="+mn-ea"/>
                <a:cs typeface="Calibri"/>
              </a:rPr>
              <a:t/>
            </a:r>
            <a:b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72F46"/>
                </a:solidFill>
                <a:effectLst/>
                <a:uLnTx/>
                <a:uFillTx/>
                <a:latin typeface="+mj-lt"/>
                <a:ea typeface="+mn-ea"/>
                <a:cs typeface="Calibri"/>
              </a:rPr>
            </a:b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472F46"/>
              </a:solidFill>
              <a:effectLst/>
              <a:uLnTx/>
              <a:uFillTx/>
              <a:latin typeface="+mj-lt"/>
              <a:ea typeface="+mn-ea"/>
              <a:cs typeface="Calibri"/>
            </a:endParaRPr>
          </a:p>
        </p:txBody>
      </p:sp>
      <p:sp>
        <p:nvSpPr>
          <p:cNvPr id="6" name="Text Placeholder 7"/>
          <p:cNvSpPr txBox="1">
            <a:spLocks/>
          </p:cNvSpPr>
          <p:nvPr/>
        </p:nvSpPr>
        <p:spPr>
          <a:xfrm>
            <a:off x="561975" y="3635828"/>
            <a:ext cx="3889829" cy="2207212"/>
          </a:xfrm>
          <a:prstGeom prst="rect">
            <a:avLst/>
          </a:prstGeom>
        </p:spPr>
        <p:txBody>
          <a:bodyPr vert="horz"/>
          <a:lstStyle/>
          <a:p>
            <a:pPr marL="115888" marR="0" lvl="0" indent="-6350" algn="ctr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68000"/>
              <a:buFont typeface="Arial"/>
              <a:buNone/>
              <a:tabLst/>
              <a:defRPr/>
            </a:pPr>
            <a:r>
              <a:rPr lang="en-US" sz="2800" b="0" dirty="0" smtClean="0">
                <a:latin typeface="+mj-lt"/>
                <a:cs typeface="Calibri"/>
              </a:rPr>
              <a:t>Robert Muzio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72F46"/>
                </a:solidFill>
                <a:effectLst/>
                <a:uLnTx/>
                <a:uFillTx/>
                <a:latin typeface="+mj-lt"/>
                <a:ea typeface="+mn-ea"/>
                <a:cs typeface="Calibri"/>
              </a:rPr>
              <a:t/>
            </a:r>
            <a:b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72F46"/>
                </a:solidFill>
                <a:effectLst/>
                <a:uLnTx/>
                <a:uFillTx/>
                <a:latin typeface="+mj-lt"/>
                <a:ea typeface="+mn-ea"/>
                <a:cs typeface="Calibri"/>
              </a:rPr>
            </a:br>
            <a:r>
              <a:rPr lang="en-US" sz="2800" b="0" dirty="0" smtClean="0">
                <a:latin typeface="+mj-lt"/>
                <a:cs typeface="Calibri"/>
              </a:rPr>
              <a:t>Comerica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472F46"/>
              </a:solidFill>
              <a:effectLst/>
              <a:uLnTx/>
              <a:uFillTx/>
              <a:latin typeface="+mj-lt"/>
              <a:ea typeface="+mn-ea"/>
              <a:cs typeface="Calibri"/>
            </a:endParaRPr>
          </a:p>
          <a:p>
            <a:pPr marL="115888" lvl="0" indent="-6350" algn="ctr" eaLnBrk="0" hangingPunct="0">
              <a:spcBef>
                <a:spcPts val="300"/>
              </a:spcBef>
              <a:spcAft>
                <a:spcPts val="300"/>
              </a:spcAft>
              <a:buSzPct val="68000"/>
            </a:pPr>
            <a:r>
              <a:rPr lang="en-US" sz="2800" b="0" u="sng" dirty="0" smtClean="0">
                <a:latin typeface="+mj-lt"/>
                <a:hlinkClick r:id="rId5"/>
              </a:rPr>
              <a:t>romuzio@comerica.com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72F46"/>
                </a:solidFill>
                <a:effectLst/>
                <a:uLnTx/>
                <a:uFillTx/>
                <a:latin typeface="+mj-lt"/>
                <a:ea typeface="+mn-ea"/>
                <a:cs typeface="Calibri"/>
              </a:rPr>
              <a:t/>
            </a:r>
            <a:b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72F46"/>
                </a:solidFill>
                <a:effectLst/>
                <a:uLnTx/>
                <a:uFillTx/>
                <a:latin typeface="+mj-lt"/>
                <a:ea typeface="+mn-ea"/>
                <a:cs typeface="Calibri"/>
              </a:rPr>
            </a:b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72F46"/>
                </a:solidFill>
                <a:effectLst/>
                <a:uLnTx/>
                <a:uFillTx/>
                <a:latin typeface="+mj-lt"/>
                <a:ea typeface="+mn-ea"/>
                <a:cs typeface="Calibri"/>
              </a:rPr>
              <a:t/>
            </a:r>
            <a:b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72F46"/>
                </a:solidFill>
                <a:effectLst/>
                <a:uLnTx/>
                <a:uFillTx/>
                <a:latin typeface="+mj-lt"/>
                <a:ea typeface="+mn-ea"/>
                <a:cs typeface="Calibri"/>
              </a:rPr>
            </a:b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472F46"/>
              </a:solidFill>
              <a:effectLst/>
              <a:uLnTx/>
              <a:uFillTx/>
              <a:latin typeface="+mj-lt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5615981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64170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Customer Driven Success</a:t>
            </a:r>
            <a:endParaRPr lang="en-US" dirty="0" smtClean="0"/>
          </a:p>
        </p:txBody>
      </p:sp>
      <p:sp>
        <p:nvSpPr>
          <p:cNvPr id="7" name="Up Arrow 6"/>
          <p:cNvSpPr>
            <a:spLocks noChangeArrowheads="1"/>
          </p:cNvSpPr>
          <p:nvPr/>
        </p:nvSpPr>
        <p:spPr bwMode="auto">
          <a:xfrm rot="19112096">
            <a:off x="6949597" y="1206112"/>
            <a:ext cx="671512" cy="5060950"/>
          </a:xfrm>
          <a:prstGeom prst="upArrow">
            <a:avLst>
              <a:gd name="adj1" fmla="val 50000"/>
              <a:gd name="adj2" fmla="val 50140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eaVert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Calibri"/>
                <a:cs typeface="Calibri"/>
              </a:rPr>
              <a:t>Execution</a:t>
            </a:r>
          </a:p>
        </p:txBody>
      </p:sp>
      <p:sp>
        <p:nvSpPr>
          <p:cNvPr id="49160" name="AutoShape 8"/>
          <p:cNvSpPr>
            <a:spLocks noChangeArrowheads="1"/>
          </p:cNvSpPr>
          <p:nvPr/>
        </p:nvSpPr>
        <p:spPr bwMode="auto">
          <a:xfrm>
            <a:off x="301914" y="1062038"/>
            <a:ext cx="8705850" cy="4980507"/>
          </a:xfrm>
          <a:prstGeom prst="triangle">
            <a:avLst>
              <a:gd name="adj" fmla="val 50000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n-US">
              <a:latin typeface="Calibri"/>
              <a:cs typeface="Calibri"/>
            </a:endParaRPr>
          </a:p>
        </p:txBody>
      </p:sp>
      <p:sp>
        <p:nvSpPr>
          <p:cNvPr id="49161" name="Line 9"/>
          <p:cNvSpPr>
            <a:spLocks noChangeShapeType="1"/>
          </p:cNvSpPr>
          <p:nvPr/>
        </p:nvSpPr>
        <p:spPr bwMode="auto">
          <a:xfrm>
            <a:off x="1240601" y="5201693"/>
            <a:ext cx="6797675" cy="1588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pPr>
              <a:defRPr/>
            </a:pPr>
            <a:endParaRPr lang="en-US">
              <a:latin typeface="Calibri"/>
              <a:cs typeface="Calibri"/>
            </a:endParaRPr>
          </a:p>
        </p:txBody>
      </p:sp>
      <p:sp>
        <p:nvSpPr>
          <p:cNvPr id="49162" name="Line 10"/>
          <p:cNvSpPr>
            <a:spLocks noChangeShapeType="1"/>
          </p:cNvSpPr>
          <p:nvPr/>
        </p:nvSpPr>
        <p:spPr bwMode="auto">
          <a:xfrm>
            <a:off x="2032190" y="4141241"/>
            <a:ext cx="5145088" cy="11113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pPr>
              <a:defRPr/>
            </a:pPr>
            <a:endParaRPr lang="en-US">
              <a:latin typeface="Calibri"/>
              <a:cs typeface="Calibri"/>
            </a:endParaRPr>
          </a:p>
        </p:txBody>
      </p:sp>
      <p:sp>
        <p:nvSpPr>
          <p:cNvPr id="49163" name="Line 11"/>
          <p:cNvSpPr>
            <a:spLocks noChangeShapeType="1"/>
          </p:cNvSpPr>
          <p:nvPr/>
        </p:nvSpPr>
        <p:spPr bwMode="auto">
          <a:xfrm>
            <a:off x="2992438" y="2988293"/>
            <a:ext cx="315595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pPr>
              <a:defRPr/>
            </a:pPr>
            <a:endParaRPr lang="en-US">
              <a:latin typeface="Calibri"/>
              <a:cs typeface="Calibri"/>
            </a:endParaRPr>
          </a:p>
        </p:txBody>
      </p:sp>
      <p:sp>
        <p:nvSpPr>
          <p:cNvPr id="49164" name="Text Box 12"/>
          <p:cNvSpPr txBox="1">
            <a:spLocks noChangeArrowheads="1"/>
          </p:cNvSpPr>
          <p:nvPr/>
        </p:nvSpPr>
        <p:spPr bwMode="auto">
          <a:xfrm>
            <a:off x="19240" y="5438657"/>
            <a:ext cx="9144000" cy="5492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dirty="0">
                <a:solidFill>
                  <a:srgbClr val="F8F8F8"/>
                </a:solidFill>
                <a:latin typeface="Calibri"/>
                <a:cs typeface="Calibri"/>
              </a:rPr>
              <a:t>Human </a:t>
            </a:r>
            <a:r>
              <a:rPr lang="en-US" dirty="0" smtClean="0">
                <a:solidFill>
                  <a:srgbClr val="F8F8F8"/>
                </a:solidFill>
                <a:latin typeface="Calibri"/>
                <a:cs typeface="Calibri"/>
              </a:rPr>
              <a:t>Capital </a:t>
            </a:r>
            <a:endParaRPr lang="en-US" dirty="0">
              <a:solidFill>
                <a:srgbClr val="F8F8F8"/>
              </a:solidFill>
              <a:latin typeface="Calibri"/>
              <a:cs typeface="Calibri"/>
            </a:endParaRPr>
          </a:p>
        </p:txBody>
      </p:sp>
      <p:sp>
        <p:nvSpPr>
          <p:cNvPr id="49165" name="Text Box 13"/>
          <p:cNvSpPr txBox="1">
            <a:spLocks noChangeArrowheads="1"/>
          </p:cNvSpPr>
          <p:nvPr/>
        </p:nvSpPr>
        <p:spPr bwMode="auto">
          <a:xfrm>
            <a:off x="-503011" y="4464280"/>
            <a:ext cx="9144000" cy="5492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dirty="0" smtClean="0">
                <a:solidFill>
                  <a:srgbClr val="F8F8F8"/>
                </a:solidFill>
                <a:latin typeface="Calibri"/>
                <a:cs typeface="Calibri"/>
              </a:rPr>
              <a:t>        Operational Processes</a:t>
            </a:r>
            <a:endParaRPr lang="en-US" dirty="0">
              <a:solidFill>
                <a:srgbClr val="F8F8F8"/>
              </a:solidFill>
              <a:latin typeface="Calibri"/>
              <a:cs typeface="Calibri"/>
            </a:endParaRPr>
          </a:p>
        </p:txBody>
      </p:sp>
      <p:sp>
        <p:nvSpPr>
          <p:cNvPr id="49166" name="Text Box 14"/>
          <p:cNvSpPr txBox="1">
            <a:spLocks noChangeArrowheads="1"/>
          </p:cNvSpPr>
          <p:nvPr/>
        </p:nvSpPr>
        <p:spPr bwMode="auto">
          <a:xfrm>
            <a:off x="0" y="3294292"/>
            <a:ext cx="9144000" cy="5492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dirty="0">
                <a:solidFill>
                  <a:srgbClr val="F8F8F8"/>
                </a:solidFill>
                <a:latin typeface="Calibri"/>
                <a:cs typeface="Calibri"/>
              </a:rPr>
              <a:t>Customers</a:t>
            </a:r>
          </a:p>
        </p:txBody>
      </p:sp>
      <p:sp>
        <p:nvSpPr>
          <p:cNvPr id="49167" name="Text Box 15"/>
          <p:cNvSpPr txBox="1">
            <a:spLocks noChangeArrowheads="1"/>
          </p:cNvSpPr>
          <p:nvPr/>
        </p:nvSpPr>
        <p:spPr bwMode="auto">
          <a:xfrm>
            <a:off x="0" y="2236788"/>
            <a:ext cx="9144000" cy="5492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dirty="0">
                <a:solidFill>
                  <a:srgbClr val="F8F8F8"/>
                </a:solidFill>
                <a:latin typeface="Calibri"/>
                <a:cs typeface="Calibri"/>
              </a:rPr>
              <a:t>Market</a:t>
            </a:r>
          </a:p>
        </p:txBody>
      </p:sp>
      <p:sp>
        <p:nvSpPr>
          <p:cNvPr id="5" name="Explosion 1 4"/>
          <p:cNvSpPr/>
          <p:nvPr/>
        </p:nvSpPr>
        <p:spPr bwMode="auto">
          <a:xfrm>
            <a:off x="3321149" y="710777"/>
            <a:ext cx="2647950" cy="1641475"/>
          </a:xfrm>
          <a:prstGeom prst="irregularSeal1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    </a:t>
            </a:r>
            <a:r>
              <a:rPr lang="en-US" sz="2400">
                <a:solidFill>
                  <a:srgbClr val="FFFFFF"/>
                </a:solidFill>
                <a:latin typeface="Calibri"/>
                <a:cs typeface="Calibri"/>
              </a:rPr>
              <a:t>Vision</a:t>
            </a:r>
          </a:p>
        </p:txBody>
      </p:sp>
      <p:sp>
        <p:nvSpPr>
          <p:cNvPr id="2" name="Up Arrow 6"/>
          <p:cNvSpPr>
            <a:spLocks noChangeArrowheads="1"/>
          </p:cNvSpPr>
          <p:nvPr/>
        </p:nvSpPr>
        <p:spPr bwMode="auto">
          <a:xfrm rot="13203794">
            <a:off x="1549905" y="1240261"/>
            <a:ext cx="671512" cy="5060950"/>
          </a:xfrm>
          <a:prstGeom prst="upArrow">
            <a:avLst>
              <a:gd name="adj1" fmla="val 50000"/>
              <a:gd name="adj2" fmla="val 50140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eaVert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Calibri"/>
                <a:cs typeface="Calibri"/>
              </a:rPr>
              <a:t>Determination and Development</a:t>
            </a:r>
          </a:p>
        </p:txBody>
      </p:sp>
    </p:spTree>
    <p:extLst>
      <p:ext uri="{BB962C8B-B14F-4D97-AF65-F5344CB8AC3E}">
        <p14:creationId xmlns:p14="http://schemas.microsoft.com/office/powerpoint/2010/main" val="1949910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Time to Sharpen the Saw?</a:t>
            </a:r>
            <a:endParaRPr lang="en-US" dirty="0" smtClean="0"/>
          </a:p>
        </p:txBody>
      </p:sp>
      <p:sp>
        <p:nvSpPr>
          <p:cNvPr id="5124" name="Rectangle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Today’s economic environment demands that companies sharpen their execution ….Stephen Covey would say “Sharpen Your Saw”</a:t>
            </a:r>
          </a:p>
          <a:p>
            <a:pPr lvl="1"/>
            <a:r>
              <a:rPr lang="en-US" dirty="0" smtClean="0"/>
              <a:t>In an up cycle, you can get away with less than perfect execution, because life is good</a:t>
            </a:r>
          </a:p>
          <a:p>
            <a:pPr lvl="1"/>
            <a:r>
              <a:rPr lang="en-US" dirty="0" smtClean="0"/>
              <a:t>In a downturn, every dollar counts and waste and inefficiency in your system of work can mean the difference between profit and loss</a:t>
            </a:r>
          </a:p>
          <a:p>
            <a:endParaRPr lang="en-US" dirty="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47634" y="958130"/>
            <a:ext cx="8335424" cy="1293353"/>
          </a:xfrm>
        </p:spPr>
        <p:txBody>
          <a:bodyPr/>
          <a:lstStyle/>
          <a:p>
            <a:r>
              <a:rPr lang="en-US" dirty="0" smtClean="0"/>
              <a:t>Top Grade Your Staff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55426" y="2322819"/>
            <a:ext cx="2806787" cy="39347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Pareto Rule Applied </a:t>
            </a:r>
            <a:br>
              <a:rPr lang="en-US" dirty="0" smtClean="0"/>
            </a:br>
            <a:r>
              <a:rPr lang="en-US" dirty="0" smtClean="0"/>
              <a:t>To Your People</a:t>
            </a:r>
          </a:p>
        </p:txBody>
      </p:sp>
      <p:sp>
        <p:nvSpPr>
          <p:cNvPr id="7172" name="Rectangle 3"/>
          <p:cNvSpPr>
            <a:spLocks noGrp="1"/>
          </p:cNvSpPr>
          <p:nvPr>
            <p:ph sz="quarter" idx="10"/>
          </p:nvPr>
        </p:nvSpPr>
        <p:spPr>
          <a:xfrm>
            <a:off x="300112" y="1348818"/>
            <a:ext cx="8670728" cy="4770704"/>
          </a:xfrm>
        </p:spPr>
        <p:txBody>
          <a:bodyPr/>
          <a:lstStyle/>
          <a:p>
            <a:pPr>
              <a:buNone/>
            </a:pPr>
            <a:r>
              <a:rPr lang="en-US" sz="2400" dirty="0" smtClean="0"/>
              <a:t>80/20 Rule…what is it?</a:t>
            </a:r>
          </a:p>
          <a:p>
            <a:pPr>
              <a:buNone/>
            </a:pPr>
            <a:r>
              <a:rPr lang="en-US" sz="2400" dirty="0" smtClean="0"/>
              <a:t>Do 20% of your people drive most of your results?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13" name="Rectangle 12"/>
          <p:cNvSpPr/>
          <p:nvPr/>
        </p:nvSpPr>
        <p:spPr>
          <a:xfrm>
            <a:off x="4725920" y="2352183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r>
              <a:rPr lang="en-US" sz="2400" dirty="0" smtClean="0">
                <a:latin typeface="+mj-lt"/>
              </a:rPr>
              <a:t>Warehouse Distributor</a:t>
            </a:r>
          </a:p>
          <a:p>
            <a:pPr marL="288925" lvl="1" indent="-231775">
              <a:buFont typeface="Arial"/>
              <a:buChar char="•"/>
            </a:pPr>
            <a:r>
              <a:rPr lang="en-US" sz="2400" dirty="0" smtClean="0">
                <a:latin typeface="+mj-lt"/>
              </a:rPr>
              <a:t>Owner Fired 37 of his 40 employees</a:t>
            </a:r>
          </a:p>
          <a:p>
            <a:pPr marL="288925" lvl="1" indent="-231775">
              <a:buFont typeface="Arial"/>
              <a:buChar char="•"/>
            </a:pPr>
            <a:r>
              <a:rPr lang="en-US" sz="2400" dirty="0" smtClean="0">
                <a:latin typeface="+mj-lt"/>
              </a:rPr>
              <a:t>Bank engaged BBK to assist</a:t>
            </a:r>
          </a:p>
          <a:p>
            <a:pPr marL="288925" lvl="1" indent="-231775">
              <a:buFont typeface="Arial"/>
              <a:buChar char="•"/>
            </a:pPr>
            <a:r>
              <a:rPr lang="en-US" sz="2400" dirty="0" smtClean="0">
                <a:latin typeface="+mj-lt"/>
              </a:rPr>
              <a:t>Hired all 37 employees back</a:t>
            </a:r>
          </a:p>
          <a:p>
            <a:pPr marL="288925" lvl="1" indent="-231775">
              <a:buFont typeface="Arial"/>
              <a:buChar char="•"/>
            </a:pPr>
            <a:r>
              <a:rPr lang="en-US" sz="2400" dirty="0" smtClean="0">
                <a:latin typeface="+mj-lt"/>
              </a:rPr>
              <a:t>After Thirty day assessment period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19681" y="2376058"/>
            <a:ext cx="408257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400" dirty="0" smtClean="0">
                <a:latin typeface="+mj-lt"/>
              </a:rPr>
              <a:t>Commercial Bank Example</a:t>
            </a:r>
          </a:p>
          <a:p>
            <a:pPr marL="230188" lvl="1" indent="-177800">
              <a:buFont typeface="Arial"/>
              <a:buChar char="•"/>
            </a:pPr>
            <a:r>
              <a:rPr lang="en-US" sz="2400" dirty="0" smtClean="0">
                <a:latin typeface="+mj-lt"/>
              </a:rPr>
              <a:t>Strength of management is not putting up with mediocre performers</a:t>
            </a:r>
          </a:p>
          <a:p>
            <a:pPr marL="230188" lvl="1" indent="-177800">
              <a:buFont typeface="Arial"/>
              <a:buChar char="•"/>
            </a:pPr>
            <a:r>
              <a:rPr lang="en-US" sz="2400" dirty="0" smtClean="0">
                <a:latin typeface="+mj-lt"/>
              </a:rPr>
              <a:t>Client had 7,000 employees</a:t>
            </a:r>
          </a:p>
          <a:p>
            <a:pPr marL="230188" lvl="1" indent="-177800">
              <a:buFont typeface="Arial"/>
              <a:buChar char="•"/>
            </a:pPr>
            <a:r>
              <a:rPr lang="en-US" sz="2400" dirty="0" smtClean="0">
                <a:latin typeface="+mj-lt"/>
              </a:rPr>
              <a:t>100 people at a total cost of $70k= $7 million in wasted salaries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 5 Hiring Mistakes</a:t>
            </a:r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691124" y="1238648"/>
            <a:ext cx="7793887" cy="743462"/>
          </a:xfrm>
          <a:prstGeom prst="roundRect">
            <a:avLst>
              <a:gd name="adj" fmla="val 5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20000"/>
              </a:spcBef>
              <a:buClr>
                <a:srgbClr val="7C6A92"/>
              </a:buClr>
            </a:pPr>
            <a:r>
              <a:rPr lang="en-US" sz="2800" dirty="0" smtClean="0">
                <a:solidFill>
                  <a:schemeClr val="bg1"/>
                </a:solidFill>
                <a:latin typeface="Calibri"/>
                <a:cs typeface="Calibri"/>
              </a:rPr>
              <a:t>1. Lack of agreement of expectations</a:t>
            </a:r>
            <a:endParaRPr lang="en-US" sz="28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91124" y="2170808"/>
            <a:ext cx="7793887" cy="743462"/>
          </a:xfrm>
          <a:prstGeom prst="roundRect">
            <a:avLst>
              <a:gd name="adj" fmla="val 5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20000"/>
              </a:spcBef>
              <a:buClr>
                <a:srgbClr val="7C6A92"/>
              </a:buClr>
            </a:pPr>
            <a:r>
              <a:rPr lang="en-US" sz="2800" dirty="0" smtClean="0">
                <a:solidFill>
                  <a:schemeClr val="bg1"/>
                </a:solidFill>
                <a:latin typeface="Calibri"/>
                <a:cs typeface="Calibri"/>
              </a:rPr>
              <a:t>2. Settled for less than 100%</a:t>
            </a:r>
            <a:endParaRPr lang="en-US" sz="28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691124" y="3122212"/>
            <a:ext cx="7793887" cy="743462"/>
          </a:xfrm>
          <a:prstGeom prst="roundRect">
            <a:avLst>
              <a:gd name="adj" fmla="val 5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20000"/>
              </a:spcBef>
              <a:buClr>
                <a:srgbClr val="7C6A92"/>
              </a:buClr>
            </a:pPr>
            <a:r>
              <a:rPr lang="en-US" sz="2800" dirty="0" smtClean="0">
                <a:solidFill>
                  <a:schemeClr val="bg1"/>
                </a:solidFill>
                <a:latin typeface="Calibri"/>
                <a:cs typeface="Calibri"/>
              </a:rPr>
              <a:t>3. “Sold the candidate”</a:t>
            </a:r>
            <a:endParaRPr lang="en-US" sz="28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691124" y="4073616"/>
            <a:ext cx="7793887" cy="743462"/>
          </a:xfrm>
          <a:prstGeom prst="roundRect">
            <a:avLst>
              <a:gd name="adj" fmla="val 5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20000"/>
              </a:spcBef>
              <a:buClr>
                <a:srgbClr val="7C6A92"/>
              </a:buClr>
            </a:pPr>
            <a:r>
              <a:rPr lang="en-US" sz="2800" dirty="0" smtClean="0">
                <a:solidFill>
                  <a:schemeClr val="bg1"/>
                </a:solidFill>
                <a:latin typeface="Calibri"/>
                <a:cs typeface="Calibri"/>
              </a:rPr>
              <a:t>4. Not a complementary fit in team</a:t>
            </a:r>
            <a:endParaRPr lang="en-US" sz="28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691124" y="5025019"/>
            <a:ext cx="7793887" cy="743462"/>
          </a:xfrm>
          <a:prstGeom prst="roundRect">
            <a:avLst>
              <a:gd name="adj" fmla="val 5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20000"/>
              </a:spcBef>
              <a:buClr>
                <a:srgbClr val="7C6A92"/>
              </a:buClr>
            </a:pPr>
            <a:r>
              <a:rPr lang="en-US" sz="2800" dirty="0" smtClean="0">
                <a:solidFill>
                  <a:schemeClr val="bg1"/>
                </a:solidFill>
                <a:latin typeface="Calibri"/>
                <a:cs typeface="Calibri"/>
              </a:rPr>
              <a:t>5. Not the right type of sales person</a:t>
            </a:r>
            <a:endParaRPr lang="en-US" sz="28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1" grpId="0" animBg="1"/>
      <p:bldP spid="2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3_Concourse">
  <a:themeElements>
    <a:clrScheme name="next step test">
      <a:dk1>
        <a:srgbClr val="000000"/>
      </a:dk1>
      <a:lt1>
        <a:srgbClr val="FFFFFF"/>
      </a:lt1>
      <a:dk2>
        <a:srgbClr val="472F46"/>
      </a:dk2>
      <a:lt2>
        <a:srgbClr val="93798F"/>
      </a:lt2>
      <a:accent1>
        <a:srgbClr val="3F6075"/>
      </a:accent1>
      <a:accent2>
        <a:srgbClr val="472F46"/>
      </a:accent2>
      <a:accent3>
        <a:srgbClr val="4E004F"/>
      </a:accent3>
      <a:accent4>
        <a:srgbClr val="93798F"/>
      </a:accent4>
      <a:accent5>
        <a:srgbClr val="99C4D2"/>
      </a:accent5>
      <a:accent6>
        <a:srgbClr val="CCB9CC"/>
      </a:accent6>
      <a:hlink>
        <a:srgbClr val="744AE0"/>
      </a:hlink>
      <a:folHlink>
        <a:srgbClr val="8D8AD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4_Concourse">
  <a:themeElements>
    <a:clrScheme name="next step test">
      <a:dk1>
        <a:srgbClr val="000000"/>
      </a:dk1>
      <a:lt1>
        <a:srgbClr val="FFFFFF"/>
      </a:lt1>
      <a:dk2>
        <a:srgbClr val="472F46"/>
      </a:dk2>
      <a:lt2>
        <a:srgbClr val="93798F"/>
      </a:lt2>
      <a:accent1>
        <a:srgbClr val="3F6075"/>
      </a:accent1>
      <a:accent2>
        <a:srgbClr val="472F46"/>
      </a:accent2>
      <a:accent3>
        <a:srgbClr val="4E004F"/>
      </a:accent3>
      <a:accent4>
        <a:srgbClr val="93798F"/>
      </a:accent4>
      <a:accent5>
        <a:srgbClr val="99C4D2"/>
      </a:accent5>
      <a:accent6>
        <a:srgbClr val="CCB9CC"/>
      </a:accent6>
      <a:hlink>
        <a:srgbClr val="744AE0"/>
      </a:hlink>
      <a:folHlink>
        <a:srgbClr val="8D8AD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14320</TotalTime>
  <Words>1051</Words>
  <Application>Microsoft Office PowerPoint</Application>
  <PresentationFormat>Letter Paper (8.5x11 in)</PresentationFormat>
  <Paragraphs>306</Paragraphs>
  <Slides>36</Slides>
  <Notes>35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38" baseType="lpstr">
      <vt:lpstr>13_Concourse</vt:lpstr>
      <vt:lpstr>14_Concourse</vt:lpstr>
      <vt:lpstr>Five Tactics to Increase Business Profitability</vt:lpstr>
      <vt:lpstr>A Few Details…</vt:lpstr>
      <vt:lpstr>Today’s World</vt:lpstr>
      <vt:lpstr>Poll</vt:lpstr>
      <vt:lpstr>Customer Driven Success</vt:lpstr>
      <vt:lpstr>Time to Sharpen the Saw?</vt:lpstr>
      <vt:lpstr>Top Grade Your Staff</vt:lpstr>
      <vt:lpstr>Pareto Rule Applied  To Your People</vt:lpstr>
      <vt:lpstr>Top 5 Hiring Mistakes</vt:lpstr>
      <vt:lpstr>Hiring Sales People</vt:lpstr>
      <vt:lpstr>Poll</vt:lpstr>
      <vt:lpstr>Hiring Best Practices</vt:lpstr>
      <vt:lpstr>Map Your Processes</vt:lpstr>
      <vt:lpstr>Three Customer Types</vt:lpstr>
      <vt:lpstr>Regional Tire Retail Store Chain</vt:lpstr>
      <vt:lpstr>Regional Tire Retail Store Chain</vt:lpstr>
      <vt:lpstr>Regional Tire Retail Store Chain</vt:lpstr>
      <vt:lpstr>Aerospace Manufacturing</vt:lpstr>
      <vt:lpstr>Improve Your Incentive Plan</vt:lpstr>
      <vt:lpstr>Poll</vt:lpstr>
      <vt:lpstr>An Effective Incentive Plan</vt:lpstr>
      <vt:lpstr>The Art of Sales Compensation</vt:lpstr>
      <vt:lpstr>Tire Retailer </vt:lpstr>
      <vt:lpstr>Marketing that Works</vt:lpstr>
      <vt:lpstr>Marketing Generates Sales Demand</vt:lpstr>
      <vt:lpstr>Poll</vt:lpstr>
      <vt:lpstr>Marketing Measurements</vt:lpstr>
      <vt:lpstr>Marketing Your Brand</vt:lpstr>
      <vt:lpstr>Measure Your Customer Experience</vt:lpstr>
      <vt:lpstr>Understanding your Customers  </vt:lpstr>
      <vt:lpstr>Poll</vt:lpstr>
      <vt:lpstr>Customer Experience</vt:lpstr>
      <vt:lpstr>What You Can Do Today</vt:lpstr>
      <vt:lpstr>Action Plan  </vt:lpstr>
      <vt:lpstr>Questions?</vt:lpstr>
      <vt:lpstr>Five Tactics to Increase Business Profitability</vt:lpstr>
    </vt:vector>
  </TitlesOfParts>
  <Company>Grafika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Zdenka</dc:creator>
  <cp:lastModifiedBy>Operations1</cp:lastModifiedBy>
  <cp:revision>445</cp:revision>
  <cp:lastPrinted>2012-03-17T22:17:15Z</cp:lastPrinted>
  <dcterms:created xsi:type="dcterms:W3CDTF">2012-04-30T20:50:40Z</dcterms:created>
  <dcterms:modified xsi:type="dcterms:W3CDTF">2013-01-29T18:52:10Z</dcterms:modified>
</cp:coreProperties>
</file>